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0.xml" ContentType="application/vnd.openxmlformats-officedocument.presentationml.notesSlide+xml"/>
  <Override PartName="/ppt/charts/chart1.xml" ContentType="application/vnd.openxmlformats-officedocument.drawingml.chart+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2.xml" ContentType="application/vnd.openxmlformats-officedocument.presentationml.notesSlide+xml"/>
  <Override PartName="/ppt/charts/chart2.xml" ContentType="application/vnd.openxmlformats-officedocument.drawingml.chart+xml"/>
  <Override PartName="/ppt/ink/ink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handoutMasterIdLst>
    <p:handoutMasterId r:id="rId55"/>
  </p:handoutMasterIdLst>
  <p:sldIdLst>
    <p:sldId id="696" r:id="rId2"/>
    <p:sldId id="630" r:id="rId3"/>
    <p:sldId id="920" r:id="rId4"/>
    <p:sldId id="929" r:id="rId5"/>
    <p:sldId id="931" r:id="rId6"/>
    <p:sldId id="932" r:id="rId7"/>
    <p:sldId id="985" r:id="rId8"/>
    <p:sldId id="986" r:id="rId9"/>
    <p:sldId id="568" r:id="rId10"/>
    <p:sldId id="570" r:id="rId11"/>
    <p:sldId id="573" r:id="rId12"/>
    <p:sldId id="574" r:id="rId13"/>
    <p:sldId id="575" r:id="rId14"/>
    <p:sldId id="988" r:id="rId15"/>
    <p:sldId id="1012" r:id="rId16"/>
    <p:sldId id="990" r:id="rId17"/>
    <p:sldId id="998" r:id="rId18"/>
    <p:sldId id="991" r:id="rId19"/>
    <p:sldId id="992" r:id="rId20"/>
    <p:sldId id="993" r:id="rId21"/>
    <p:sldId id="995" r:id="rId22"/>
    <p:sldId id="994" r:id="rId23"/>
    <p:sldId id="1011" r:id="rId24"/>
    <p:sldId id="595" r:id="rId25"/>
    <p:sldId id="596" r:id="rId26"/>
    <p:sldId id="597" r:id="rId27"/>
    <p:sldId id="1050" r:id="rId28"/>
    <p:sldId id="598" r:id="rId29"/>
    <p:sldId id="599" r:id="rId30"/>
    <p:sldId id="600" r:id="rId31"/>
    <p:sldId id="601" r:id="rId32"/>
    <p:sldId id="602" r:id="rId33"/>
    <p:sldId id="603" r:id="rId34"/>
    <p:sldId id="604" r:id="rId35"/>
    <p:sldId id="605" r:id="rId36"/>
    <p:sldId id="606" r:id="rId37"/>
    <p:sldId id="341" r:id="rId38"/>
    <p:sldId id="342" r:id="rId39"/>
    <p:sldId id="343" r:id="rId40"/>
    <p:sldId id="347" r:id="rId41"/>
    <p:sldId id="1051" r:id="rId42"/>
    <p:sldId id="1052" r:id="rId43"/>
    <p:sldId id="1053" r:id="rId44"/>
    <p:sldId id="1055" r:id="rId45"/>
    <p:sldId id="933" r:id="rId46"/>
    <p:sldId id="1001" r:id="rId47"/>
    <p:sldId id="980" r:id="rId48"/>
    <p:sldId id="1002" r:id="rId49"/>
    <p:sldId id="1006" r:id="rId50"/>
    <p:sldId id="1008" r:id="rId51"/>
    <p:sldId id="1007" r:id="rId52"/>
    <p:sldId id="1009" r:id="rId53"/>
  </p:sldIdLst>
  <p:sldSz cx="12192000" cy="6858000"/>
  <p:notesSz cx="6811963" cy="9945688"/>
  <p:defaultTextStyle>
    <a:defPPr>
      <a:defRPr lang="zh-CN"/>
    </a:defPPr>
    <a:lvl1pPr algn="l" rtl="0" eaLnBrk="0" fontAlgn="base" hangingPunct="0">
      <a:spcBef>
        <a:spcPct val="0"/>
      </a:spcBef>
      <a:spcAft>
        <a:spcPct val="0"/>
      </a:spcAft>
      <a:defRPr sz="2400" kern="1200">
        <a:solidFill>
          <a:schemeClr val="tx1"/>
        </a:solidFill>
        <a:latin typeface="Arial" panose="020B07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7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7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7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7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7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7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7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7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57" userDrawn="1">
          <p15:clr>
            <a:srgbClr val="A4A3A4"/>
          </p15:clr>
        </p15:guide>
        <p15:guide id="2" pos="3843" userDrawn="1">
          <p15:clr>
            <a:srgbClr val="A4A3A4"/>
          </p15:clr>
        </p15:guide>
        <p15:guide id="3" orient="horz" pos="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CC"/>
    <a:srgbClr val="00B0F0"/>
    <a:srgbClr val="0070C0"/>
    <a:srgbClr val="DFF1F2"/>
    <a:srgbClr val="A3D6D9"/>
    <a:srgbClr val="004586"/>
    <a:srgbClr val="1C2948"/>
    <a:srgbClr val="FBBCA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00" autoAdjust="0"/>
    <p:restoredTop sz="82695" autoAdjust="0"/>
  </p:normalViewPr>
  <p:slideViewPr>
    <p:cSldViewPr snapToGrid="0" showGuides="1">
      <p:cViewPr varScale="1">
        <p:scale>
          <a:sx n="100" d="100"/>
          <a:sy n="100" d="100"/>
        </p:scale>
        <p:origin x="896" y="168"/>
      </p:cViewPr>
      <p:guideLst>
        <p:guide orient="horz" pos="2157"/>
        <p:guide pos="3843"/>
        <p:guide orient="horz" pos="812"/>
      </p:guideLst>
    </p:cSldViewPr>
  </p:slideViewPr>
  <p:notesTextViewPr>
    <p:cViewPr>
      <p:scale>
        <a:sx n="100" d="100"/>
        <a:sy n="100" d="100"/>
      </p:scale>
      <p:origin x="0" y="-144"/>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4"/>
          <c:spPr>
            <a:ln w="28575" cap="rnd" cmpd="sng" algn="ctr">
              <a:noFill/>
              <a:prstDash val="solid"/>
              <a:round/>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8990-0A44-81F1-E1D1ADAC20B6}"/>
            </c:ext>
          </c:extLst>
        </c:ser>
        <c:ser>
          <c:idx val="5"/>
          <c:order val="5"/>
          <c:spPr>
            <a:ln w="28575" cap="rnd" cmpd="sng" algn="ctr">
              <a:noFill/>
              <a:prstDash val="solid"/>
              <a:round/>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8990-0A44-81F1-E1D1ADAC20B6}"/>
            </c:ext>
          </c:extLst>
        </c:ser>
        <c:ser>
          <c:idx val="6"/>
          <c:order val="6"/>
          <c:spPr>
            <a:ln w="28575" cap="rnd" cmpd="sng" algn="ctr">
              <a:noFill/>
              <a:prstDash val="solid"/>
              <a:round/>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8990-0A44-81F1-E1D1ADAC20B6}"/>
            </c:ext>
          </c:extLst>
        </c:ser>
        <c:ser>
          <c:idx val="7"/>
          <c:order val="7"/>
          <c:spPr>
            <a:ln w="28575" cap="rnd" cmpd="sng" algn="ctr">
              <a:noFill/>
              <a:prstDash val="solid"/>
              <a:round/>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8990-0A44-81F1-E1D1ADAC20B6}"/>
            </c:ext>
          </c:extLst>
        </c:ser>
        <c:ser>
          <c:idx val="2"/>
          <c:order val="2"/>
          <c:spPr>
            <a:ln w="28575" cap="rnd" cmpd="sng" algn="ctr">
              <a:noFill/>
              <a:prstDash val="solid"/>
              <a:round/>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8990-0A44-81F1-E1D1ADAC20B6}"/>
            </c:ext>
          </c:extLst>
        </c:ser>
        <c:ser>
          <c:idx val="3"/>
          <c:order val="3"/>
          <c:spPr>
            <a:ln w="28575" cap="rnd" cmpd="sng" algn="ctr">
              <a:noFill/>
              <a:prstDash val="solid"/>
              <a:round/>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8990-0A44-81F1-E1D1ADAC20B6}"/>
            </c:ext>
          </c:extLst>
        </c:ser>
        <c:ser>
          <c:idx val="1"/>
          <c:order val="1"/>
          <c:spPr>
            <a:ln w="28575" cap="rnd" cmpd="sng" algn="ctr">
              <a:noFill/>
              <a:prstDash val="solid"/>
              <a:round/>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8990-0A44-81F1-E1D1ADAC20B6}"/>
            </c:ext>
          </c:extLst>
        </c:ser>
        <c:ser>
          <c:idx val="0"/>
          <c:order val="0"/>
          <c:spPr>
            <a:ln w="28575" cap="rnd" cmpd="sng" algn="ctr">
              <a:noFill/>
              <a:prstDash val="solid"/>
              <a:round/>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8990-0A44-81F1-E1D1ADAC20B6}"/>
            </c:ext>
          </c:extLst>
        </c:ser>
        <c:dLbls>
          <c:showLegendKey val="0"/>
          <c:showVal val="0"/>
          <c:showCatName val="0"/>
          <c:showSerName val="0"/>
          <c:showPercent val="0"/>
          <c:showBubbleSize val="0"/>
        </c:dLbls>
        <c:axId val="85303296"/>
        <c:axId val="85304832"/>
      </c:scatterChart>
      <c:valAx>
        <c:axId val="85303296"/>
        <c:scaling>
          <c:orientation val="minMax"/>
          <c:max val="400"/>
          <c:min val="0"/>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endParaRPr lang="zh-CN"/>
          </a:p>
        </c:txPr>
        <c:crossAx val="85304832"/>
        <c:crosses val="autoZero"/>
        <c:crossBetween val="midCat"/>
        <c:majorUnit val="100"/>
      </c:valAx>
      <c:valAx>
        <c:axId val="85304832"/>
        <c:scaling>
          <c:orientation val="minMax"/>
          <c:max val="3"/>
          <c:min val="0"/>
        </c:scaling>
        <c:delete val="0"/>
        <c:axPos val="l"/>
        <c:majorGridlines>
          <c:spPr>
            <a:ln w="9525" cap="flat" cmpd="sng" algn="ctr">
              <a:noFill/>
              <a:prstDash val="solid"/>
              <a:round/>
            </a:ln>
          </c:spPr>
        </c:majorGridlines>
        <c:numFmt formatCode="General" sourceLinked="1"/>
        <c:majorTickMark val="none"/>
        <c:minorTickMark val="none"/>
        <c:tickLblPos val="none"/>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endParaRPr lang="zh-CN"/>
          </a:p>
        </c:txPr>
        <c:crossAx val="85303296"/>
        <c:crosses val="autoZero"/>
        <c:crossBetween val="midCat"/>
        <c:majorUnit val="1"/>
      </c:valAx>
    </c:plotArea>
    <c:plotVisOnly val="1"/>
    <c:dispBlanksAs val="gap"/>
    <c:showDLblsOverMax val="0"/>
  </c:chart>
  <c:txPr>
    <a:bodyPr/>
    <a:lstStyle/>
    <a:p>
      <a:pPr>
        <a:defRPr lang="zh-CN" sz="20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xVal>
            <c:numRef>
              <c:f>Sheet1!$A$1:$A$20</c:f>
              <c:numCache>
                <c:formatCode>General</c:formatCode>
                <c:ptCount val="20"/>
                <c:pt idx="0">
                  <c:v>59.331797235022997</c:v>
                </c:pt>
                <c:pt idx="1">
                  <c:v>82.373271889400897</c:v>
                </c:pt>
                <c:pt idx="2">
                  <c:v>112.327188940092</c:v>
                </c:pt>
                <c:pt idx="3">
                  <c:v>152.64976958525301</c:v>
                </c:pt>
                <c:pt idx="4">
                  <c:v>167.626728110599</c:v>
                </c:pt>
                <c:pt idx="5">
                  <c:v>221.77419354838699</c:v>
                </c:pt>
                <c:pt idx="6">
                  <c:v>228.68663594469999</c:v>
                </c:pt>
                <c:pt idx="7">
                  <c:v>301.267281105991</c:v>
                </c:pt>
                <c:pt idx="8">
                  <c:v>312.78801843318001</c:v>
                </c:pt>
                <c:pt idx="9">
                  <c:v>343.89400921659001</c:v>
                </c:pt>
                <c:pt idx="10">
                  <c:v>272.46543778801799</c:v>
                </c:pt>
                <c:pt idx="11">
                  <c:v>394.58525345622098</c:v>
                </c:pt>
                <c:pt idx="12">
                  <c:v>393.43317972350201</c:v>
                </c:pt>
                <c:pt idx="13">
                  <c:v>142.281105990783</c:v>
                </c:pt>
                <c:pt idx="14">
                  <c:v>88.133640552995402</c:v>
                </c:pt>
                <c:pt idx="15">
                  <c:v>127.30414746543801</c:v>
                </c:pt>
                <c:pt idx="16">
                  <c:v>189.51612903225799</c:v>
                </c:pt>
                <c:pt idx="17">
                  <c:v>262.09677419354801</c:v>
                </c:pt>
                <c:pt idx="18">
                  <c:v>433.75576036866403</c:v>
                </c:pt>
                <c:pt idx="19">
                  <c:v>134.216589861751</c:v>
                </c:pt>
              </c:numCache>
            </c:numRef>
          </c:xVal>
          <c:yVal>
            <c:numRef>
              <c:f>Sheet1!$B$1:$B$20</c:f>
              <c:numCache>
                <c:formatCode>General</c:formatCode>
                <c:ptCount val="20"/>
                <c:pt idx="0">
                  <c:v>95.760233918128705</c:v>
                </c:pt>
                <c:pt idx="1">
                  <c:v>161.549707602339</c:v>
                </c:pt>
                <c:pt idx="2">
                  <c:v>211.25730994151999</c:v>
                </c:pt>
                <c:pt idx="3">
                  <c:v>244.88304093567299</c:v>
                </c:pt>
                <c:pt idx="4">
                  <c:v>293.12865497076001</c:v>
                </c:pt>
                <c:pt idx="5">
                  <c:v>287.28070175438597</c:v>
                </c:pt>
                <c:pt idx="6">
                  <c:v>315.05847953216397</c:v>
                </c:pt>
                <c:pt idx="7">
                  <c:v>288.74269005847998</c:v>
                </c:pt>
                <c:pt idx="8">
                  <c:v>342.83625730994203</c:v>
                </c:pt>
                <c:pt idx="9">
                  <c:v>315.05847953216397</c:v>
                </c:pt>
                <c:pt idx="10">
                  <c:v>325.29239766081901</c:v>
                </c:pt>
                <c:pt idx="11">
                  <c:v>297.51461988304101</c:v>
                </c:pt>
                <c:pt idx="12">
                  <c:v>342.83625730994203</c:v>
                </c:pt>
                <c:pt idx="13">
                  <c:v>173.24561403508801</c:v>
                </c:pt>
                <c:pt idx="14">
                  <c:v>218.56725146198801</c:v>
                </c:pt>
                <c:pt idx="15">
                  <c:v>313.59649122807002</c:v>
                </c:pt>
                <c:pt idx="16">
                  <c:v>336.98830409356702</c:v>
                </c:pt>
                <c:pt idx="17">
                  <c:v>291.66666666666703</c:v>
                </c:pt>
                <c:pt idx="18">
                  <c:v>309.21052631578999</c:v>
                </c:pt>
                <c:pt idx="19">
                  <c:v>278.508771929825</c:v>
                </c:pt>
              </c:numCache>
            </c:numRef>
          </c:yVal>
          <c:smooth val="0"/>
          <c:extLst>
            <c:ext xmlns:c16="http://schemas.microsoft.com/office/drawing/2014/chart" uri="{C3380CC4-5D6E-409C-BE32-E72D297353CC}">
              <c16:uniqueId val="{00000000-AEBD-4F4F-A0E1-C211D8AE08A2}"/>
            </c:ext>
          </c:extLst>
        </c:ser>
        <c:dLbls>
          <c:showLegendKey val="0"/>
          <c:showVal val="0"/>
          <c:showCatName val="0"/>
          <c:showSerName val="0"/>
          <c:showPercent val="0"/>
          <c:showBubbleSize val="0"/>
        </c:dLbls>
        <c:axId val="87200128"/>
        <c:axId val="87202048"/>
      </c:scatterChart>
      <c:valAx>
        <c:axId val="87200128"/>
        <c:scaling>
          <c:orientation val="minMax"/>
        </c:scaling>
        <c:delete val="0"/>
        <c:axPos val="b"/>
        <c:numFmt formatCode="General"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87202048"/>
        <c:crosses val="autoZero"/>
        <c:crossBetween val="midCat"/>
      </c:valAx>
      <c:valAx>
        <c:axId val="87202048"/>
        <c:scaling>
          <c:orientation val="minMax"/>
          <c:max val="350"/>
          <c:min val="0"/>
        </c:scaling>
        <c:delete val="0"/>
        <c:axPos val="l"/>
        <c:numFmt formatCode="General"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87200128"/>
        <c:crosses val="autoZero"/>
        <c:crossBetween val="midCat"/>
      </c:valAx>
    </c:plotArea>
    <c:plotVisOnly val="1"/>
    <c:dispBlanksAs val="gap"/>
    <c:showDLblsOverMax val="0"/>
  </c:chart>
  <c:txPr>
    <a:bodyPr/>
    <a:lstStyle/>
    <a:p>
      <a:pPr>
        <a:defRPr lang="zh-CN"/>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2025/1/9</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5:3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18876 3636 12748,'-52'0'993,"52"0"192,0 0-385,0 0-95,0 0 32,27 0-257,-2 0 193,2 27-321,26-27-64,-25 0-63,23 27 63,4-27 32,23 0-128,-24 0-31,24 0-33,-24-27-128,-1 27 32,-1 0-32,-25-27-321,-1 27-63,2-28-289,-4 28-736,3-25-32,-27 25-513,0 0-1473,-27-27-3620</inkml:trace>
  <inkml:trace contextRef="#ctx0" brushRef="#br0">19354 3476 7559,'-27'0'2018,"0"-26"-673,27 26-737,27 0-383,-27 0 768,27 0-129,-1 0-351,26 0-129,-25 0-31,26 26-1,-1 1-32,3-27-128,-28 28-63,23-3-65,-22 2 64,-1-2-64,0 3-32,-27-1 96,0 26 0,-27-27 64,0 0-192,-25 28-64,-29-28-128,2 28-224,26-2-1698,-26 1-7047</inkml:trace>
  <inkml:trace contextRef="#ctx0" brushRef="#br0">3791 8195 2274,'0'0'2498,"0"0"-2018,0 0 321,0 0 1025,0 0 0,0 0-481,0 0-480,0 0-321,0 0-63,0 0-289,0-28-64,0 28 0,0 0 128,27 0 161,-27-27 95,0 27 129,0-26-129,0 26-127,24-27-97,-24 0-96,0 2-96,26-2-32,-26-26-32,28 26 0,-28-25 65,27 26-33,0-28 32,-27 28-32,25-26-32,2-3 0,-27 2 0,26 27 0,1-27 32,0 26 0,-2-26 64,2 1 0,-27-1 64,26-1-31,1 28-33,0-26-96,-2-2 224,2 2-96,-1-2-96,1 2-64,-27 0 32,52-3 0,-25 2 0,1 1 0,25-2 0,-29 1 128,4-26-31,25 25-97,-26 2-32,-2 0 64,29-2 32,-28 1-128,1 28 32,-2-30 96,29 2-192,-28 1 64,2-2 32,23 28 32,-24-28-256,27 2 256,-27 26 0,-3-28 512,4 28-448,25 0-96,-26-28 0,25 28 64,1-27-160,-1-2 160,28 3-32,-28 0-64,2-1 64,0 26 0,-2-26-32,-25 26-32,26-25 64,-1 26-32,2-28 32,-2 28-32,1-26 0,0 24 32,-1-26-32,3 29 32,-2-28-32,-1 26-32,2 0 0,-2 1 0,1 0 0,0-2 64,-1-24-32,28 26 0,-28 0-32,3-2 32,-4 2 32,30-26-32,-29 25 32,1 0-32,26 1 0,-26-1 0,29-26 32,-5 27-64,2 0 0,2-28 0,-29 28 32,28-1 0,-28 0 32,28 2-32,-28-2-32,28-1 32,-28 3 32,29-2-32,-2-25-32,-26 24 32,26 2 32,1 0-128,-28 0 160,29-1-128,-30 27 64,4-27 0,22 1-32,-22-1 32,23 2-64,-24-2 32,24 0 64,-24 27-64,24-26 128,-24-1-160,24 0-64,-23 1 160,24 0 0,-26 0-64,0-1 96,26 0-192,-26-1 160,26 28 0,2-25 64,-29-27-192,28 52 96,-1-28 32,0 1-64,-26 1 32,0 0 64,-1 26-32,-25-26 64,28 26-256,-5-27 128,5 27 128,-3-27-160,1 27 64,27-26 0,-28 26 0,2-27 96,24 2-224,-23 25 128,-4 0 0,3-27 64,0 27-96,-2-27 32,28 27 96,-28-26-160,28 26 96,-28-27-64,29 27 64,-30-28-64,30 28-32,-29-25 160,28 25-32,-28 0-192,1 0 192,1-26-96,-2 26 64,2 0-32,24-26-96,3 26 192,-29-27 0,28 27-192,-28 0 96,28-28 64,-28 28-128,29-25 64,-30 25 0,30 0 160,-2 0-192,0-27 64,1 27 32,-2 0 32,-24 0-64,24-27-32,4 27 64,-4 0-64,2-25 33,-1 25 31,-26 0 128,53 0-160,-28 0 0,4 0 96,23 0 0,-26 0-32,1-28-96,-2 28 0,-24 0 192,-2 0-288,1 28 128,2-28 32,-31 0-96,30 0 96,0-28-32,-29 28 32,28 0 1,1 0-162,-2 0 129,-26-27-64,1 27 32,-27 0-64,0 0-64,0 0-416,-27-25-1122,1 25-3491</inkml:trace>
  <inkml:trace contextRef="#ctx0" brushRef="#br0">14562 2840 6918,'0'27'737,"0"-27"-961,28 0 768,-28 0-31,26 0-481,25 0 32,4 0-481,-2 0-223,-1 0-417,1-27-545,1 27-800</inkml:trace>
  <inkml:trace contextRef="#ctx0" brushRef="#br0">15463 2867 4964,'52'28'961,"-25"-28"-801,27 0-96,-3 0-256,-24 0-833,27 0-865,-2 0-832</inkml:trace>
  <inkml:trace contextRef="#ctx0" brushRef="#br0">16308 2920 2370,'55'0'576,"-28"27"706,-1-27 159,26 0-961,-25 0-384,26 0-224,-27 0-1441,27 0-2051</inkml:trace>
  <inkml:trace contextRef="#ctx0" brushRef="#br0">16919 3027 1153,'53'27'256,"-27"-27"288,0 26 225,28-26 288,-28 0 609,0 0-577,0 26-769,1-26-320,28 0-2050</inkml:trace>
  <inkml:trace contextRef="#ctx0" brushRef="#br0">17607 3266 8456,'52'25'32,"-25"2"128,-1-27-32,1 0-128,25 26 32,-25-26-384,-1 0-705,2 0-1282</inkml:trace>
  <inkml:trace contextRef="#ctx0" brushRef="#br0">18110 3608 3747,'53'28'192,"-53"-28"-192,27 0-768,-2 0-1282</inkml:trace>
  <inkml:trace contextRef="#ctx0" brushRef="#br0">18428 3716 2914,'27'26'5445,"-27"0"-5284,24-26 543,-24 27 225,27-27-673,1 27-704,-28-27-641,26 26 160,-26 1-961,27 0-2082</inkml:trace>
  <inkml:trace contextRef="#ctx0" brushRef="#br0">18771 4060 1473,'27'26'3876,"-1"0"-3812,-26-26 32,27 28-160,-2-28-1410,-25 26-928</inkml:trace>
  <inkml:trace contextRef="#ctx0" brushRef="#br0">19035 4244 3555,'0'28'-288</inkml:trace>
  <inkml:trace contextRef="#ctx0" brushRef="#br0">19300 4616 6694,'54'0'-128,"-54"0"32,0 0-1442</inkml:trace>
  <inkml:trace contextRef="#ctx0" brushRef="#br0">19591 4855 8584,'28'53'288,"-28"-27"-64,27 0-448,-27 1-2339</inkml:trace>
  <inkml:trace contextRef="#ctx0" brushRef="#br0">19856 5199 12267,'27'53'160,"-27"-26"-128,0 0 32,0-1-864,0 0-5991</inkml:trace>
  <inkml:trace contextRef="#ctx0" brushRef="#br1">18798 6286 14093,'-54'0'672,"29"0"-383,25 0 1152,0 0-448,0 0-545,25 0 1,29 28 95,-1-28-95,26 0-1,-1 0-95,-24 0-193,27 0-160,-29 0 96,28 0-384,-55 0-257,29 0-544,-28 0-1121,1-28-3844</inkml:trace>
  <inkml:trace contextRef="#ctx0" brushRef="#br1">19195 6047 8263,'0'27'7784,"0"-1"-8361,53-26 737,-26 27 513,25-27 288,1 27 256,-1-1-224,2-26-224,-28 26-321,26 2-96,-25-3-191,-27 2 63,0 26 32,-51-26-160,-3 25-32,0 2-64,-24-2-640,24 2-1122,-24-1-1729,24-28-9514</inkml:trace>
  <inkml:trace contextRef="#ctx0" brushRef="#br1">30418 7002 15822,'-52'0'0,"52"0"97,0 0 1344,26 0-512,0 0-160,27 0-289,26 25-128,1-25-63,25 0-33,0 0-288,1 0-481,2 0-1184,-30 0-3012</inkml:trace>
  <inkml:trace contextRef="#ctx0" brushRef="#br1">3896 7982 9064,'-28'26'481,"28"-26"-417,0 0-193,0 0 258,0 0 896,0 0 192,0 0-609,28 0-95,-28-26 31,0 26-31,0 0 127,0 0 1,0-27-64,0 27-1,0-27-95,0 1-33,27 0-128,-27-28 97,27 28-225,-27 0-64,25-26 0,-25 24 0,27-24 32,-27-2 1,26 28-33,1-28 32,0 1 96,-2 1-96,2 25-96,-27-26 96,26 0 65,1 1-1,-27-2-32,27 2-32,-2-29-64,2 29 0,-1-1 0,1-1-64,1 2 0,23-28 1,3 27-33,-27-26 0,25 25 32,1-24-32,-1 24 64,2 2-32,-28 0 64,26-3-192,-25 2 160,26 1-96,2 25 0,-4-26 64,3-1 0,-3 2-289,4-1 578,23 0-289,-24 1 32,-1-2-32,-1 26 32,1-24-128,26-1 64,-24 26 0,-5-25 32,5-1-32,24 0 32,-26 26 0,0-26-96,-1 27 128,2-27-128,0 26 96,-3 1-32,4-26 0,23 24 0,-24-26 64,-2 29-64,1-28 0,26-1-64,-26 28 96,0-28-32,-1 29 32,3-28-32,-4 27-64,3-28 64,0 28 32,-2 0-64,1-28 32,-1 28-32,1-1 64,1 2-96,-2-3 64,1 2 0,2 0-32,-3-1 0,1 0-32,-1 1 0,1-1 64,1 0 0,-2 2-32,1-2-64,-1-1 32,1 3 160,-26 25-192,25-27 96,3 1 0,-2 0 0,-1-2 32,1 2-64,-1 0-1,2 26 33,-1-26 0,-1 26-32,-25-27 0,27 0 32,24 27 0,-24-26 0,-3 26 32,4-27-96,-2 2 64,-1 25 0,1-27 0,-1 27-32,2 0 32,24-27-32,-24 27 32,0-26 96,-2 26-160,2-27 64,-2 27 32,28 0-64,-27-27 32,-1 27-32,1-26 64,-1 26-32,30 0 0,-32-26 0,5 26 0,24 0-32,-26-26 32,0 26 0,26 0 0,-26-27 0,-1 27 32,3 0-32,-4-27 0,30 27 0,-29 0 0,1-28 96,1 28-224,-2 0 288,1 0-256,2-25 32,22 25 160,-22 0-160,-3-27 160,1 27-96,-26 0-32,25 0 96,1-25-64,-1 25 33,-25 0-66,26 0 66,-1 0-33,1 0 0,2 0 64,-4-28 32,-23 28-64,25 0 128,-1 0-224,-25 0 128,26 0-64,-26 0 0,25 0 64,1 0 0,-26 0-32,25 0 32,2 0 0,-3 0-64,-24 0 96,27-27-96,-27 27 32,25 0-64,-25 0 32,26 0 96,-28 0-96,29 0 0,-28 0 64,26 0-64,2 0 32,-28 0-64,26-26 64,2 26 0,0 0-64,-2 0 32,2 0 0,-2 0 32,1 0 0,-26 0-32,26 0 97,-1 0-97,1-26 0,-25 26 128,23 0-256,4-26 192,-5 26-96,5 0 64,-2 0-96,-27-27 96,27 27-32,0 0 0,-1 0 32,2-27 0,-2 27 0,1-26 64,2 26-128,-5-27 32,5 27 96,-3-25 0,1 25 0,27-27-32,-28 27 64,2-27-32,-2 27 32,1-26-32,2-1-160,-3 27 161,1-28-1,-1 28-96,1-25-32,1 25 64,-2-26-32,1 26 96,-1-26-128,1 26 64,2-27 0,-4 27 0,3-28 0,-3 3-64,4 25 32,-2-27 96,-1 27-224,1-27 96,26 27 160,-26-25-256,2 25 160,24-28 32,-26 28-128,-1-27 32,1 27 128,-1-25-192,2-2 160,24 1-128,-24-1 160,0 0-128,24 27 128,-24-26-160,25 0 64,-26 0-64,26-1 96,-26 0 0,-1 2 32,28-3-64,-1 3 224,-24-3-320,23 2 192,2-27-320,-1 26 640,0-26-480,1 1 224,-2 25-256,4-26 192,23 0-96,-26 1 64,1 25-64,-2-26 96,-24 26-160,-26 27 64,-4-25-352,-24 25-737,26-27-1409,-52-1-5158</inkml:trace>
  <inkml:trace contextRef="#ctx0" brushRef="#br1">20598 5146 1729,'28'0'1826,"-28"0"-32,0 0-289,0 0 321,0 0 160,0 0-65,0 0-447,0 0-289,0 0-288,-28 0-225,1 0-223,0 0-193,-25 0-64,-1 28 32,-26-28-63,-1 0-33,2 0-32,-30 0-32,-24 0-96,0 0 32,26 0 0,-27 0 0,1 0 0,0 0 128,27 0 0,-1 0-96,25 0-64,-24-28 64,26 28 0,-1 0 32,28 0-32,-1 0-32,26 0 0,0 0-96,27 0 96,-25 0-96,-2 0 32,27 0 64,0 28-128,-26-28 192,26 0-224,0 25 128,0-25 0,0 27 128,-28-27-192,28 26 96,0-26 32,-27 27 0,27 0 32,0-1-32,0 26 64,0-25-128,-24 26 64,24 27-96,0-28 64,0 28-32,0 0 32,0 0 0,0 26 0,0-28 64,0 29-192,0 0 128,-27-2-32,27 28 96,0-27-32,-28-28 160,28 29 160,0-28-31,-26 1-33,26 0-160,0 0-32,26-28-64,2 0 0,-28-24 0,27 24-96,-3-26 96,3 1 32,27-27 32,-27 27 65,25-1 31,1-26 32,26 0-32,1 27-32,-1-27-128,-1 0 0,30 25-32,-2-25 32,26 0 32,0 0 1,1 0-65,26 0 32,-1-25-32,0 25-32,28 0 96,-27 0-32,28 0 0,-3 0-64,1 0 32,-1 0 0,29 0 0,-2 0 0,2 0 32,-29 0-32,55 25 0,-27-25 0,25 0 0,-25 0 64,27 0-96,-28 27 0,2-27 32,24 0 32,-23 27-32,-4-27-32,1 0 96,29 0-32,-29 0 32,26 0-128,3 0 64,-3 0 32,2 0-64,-27 0 0,25-27 64,2 27-32,-28 0-32,2 0 64,-2-27 0,1 27-96,0 0 64,0-25-32,-2 25 0,-23-27 0,24 27 32,-53 0 32,29-26-32,-30 26-32,2 0 64,1-27-32,-1 27-32,-1 0 32,-26 0 64,2 0-160,-56 0 128,2 0-96,-1 0 96,26 0 0,3 0-32,24 0 0,-26 0-96,-1 0 128,0 0 32,1 0-64,-25 0 0,-2 0-32,26 0 64,-25 0-32,-1 0 0,1 0-32,-28 0 0,2 0 96,24 0-64,-24 0 0,-27 0 0,0 0 32,-2 0-32,2 0 32,-1 0 0,1-27-32,-27 27-96,27 0 0,-2-26 31,2 26 33,-1-26 96,-26 26-128,27-26 96,-27 26-32,0-28-32,0 2 129,0 0-130,-27 0 33,27 0-32,0-2 0,-26-24 129,26 25-162,0-26 33,0-1 32,0-24 0,-27 24-32,27-26 64,0 2-32,0-28 0,0 26 32,0-26-32,0 26 0,0-26-32,0 26-224,0 2 641,0-28-353,27 26 0,-27 0-128,0 0-1,0 28 97,0-28-64,26 0-64,-26 28 128,0-1-96,0 0 96,27 1-32,-27 24 0,0 2 0,0 26-64,-27-28 96,27 3-96,-26 25 32,-26 0 32,25-27-32,-26 27-32,-26 0 96,26 0 64,-26-26-96,-26 26 0,-3 0 0,-24 0 64,0 0 32,-2 0-64,-24 0-64,0 0 64,0 0 64,-56 0-64,4 0 0,-28 0 0,-27 0-64,25 0 64,29 0-32,26 0 64,1 0-64,-3 0 0,-23 0 64,-4 0-64,-23 0 32,24 0 32,2 0-32,26 0-32,-26 0 64,-2-27 0,2 27-64,0 0 64,-2 0-32,29 0 0,-29-27 0,2 27 32,-2 0-96,-25 0 32,28 0 128,-4 0 0,4 27 32,-2-27-128,0 0 32,0 0 32,-27 27-64,28-27-32,-29 26 64,3-26 0,0 27 160,-1-27 0,-2 0-96,2 0 129,0 0-289,28 0 128,-30 25-128,2-25-129,28 28-159,-56-2-449,2 27-1120,-2 0-3525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704020202020204" pitchFamily="34" charset="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704020202020204" pitchFamily="34" charset="0"/>
                <a:ea typeface="宋体"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704020202020204" pitchFamily="34" charset="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itchFamily="2" charset="-122"/>
              </a:defRPr>
            </a:lvl1pPr>
          </a:lstStyle>
          <a:p>
            <a:pPr>
              <a:defRPr/>
            </a:pPr>
            <a:fld id="{6020F7E6-B6AB-4685-9920-66673A4976C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704020202020204"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704020202020204"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704020202020204"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704020202020204"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704020202020204"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14</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b="0" i="0" dirty="0">
                <a:solidFill>
                  <a:srgbClr val="060607"/>
                </a:solidFill>
                <a:effectLst/>
                <a:latin typeface="-apple-system"/>
              </a:rPr>
              <a:t>最小二乘法的核心思想是：给定一组观测数据，我们希望通过一个模型（如线性模型）来拟合这些数据，使得模型预测值与实际观测值之间的差异（即误差）的平方和最小。</a:t>
            </a:r>
            <a:br>
              <a:rPr lang="zh-CN" altLang="en-US" dirty="0"/>
            </a:br>
            <a:endParaRPr lang="en-US" altLang="zh-CN" b="0" i="0" dirty="0">
              <a:solidFill>
                <a:srgbClr val="060607"/>
              </a:solidFill>
              <a:effectLst/>
              <a:latin typeface="-apple-system"/>
            </a:endParaRPr>
          </a:p>
          <a:p>
            <a:pPr eaLnBrk="1" hangingPunct="1"/>
            <a:r>
              <a:rPr lang="zh-CN" altLang="en-US" b="0" i="0" dirty="0">
                <a:solidFill>
                  <a:srgbClr val="060607"/>
                </a:solidFill>
                <a:effectLst/>
                <a:latin typeface="-apple-system"/>
              </a:rPr>
              <a:t>符号 </a:t>
            </a:r>
            <a:r>
              <a:rPr lang="zh-CN" altLang="en-US" b="0" i="0" dirty="0">
                <a:solidFill>
                  <a:srgbClr val="060607"/>
                </a:solidFill>
                <a:effectLst/>
                <a:latin typeface="KaTeX_Main"/>
              </a:rPr>
              <a:t>∂</a:t>
            </a:r>
            <a:r>
              <a:rPr lang="en-GB" altLang="zh-CN" b="0" i="0" dirty="0">
                <a:solidFill>
                  <a:srgbClr val="060607"/>
                </a:solidFill>
                <a:effectLst/>
                <a:latin typeface="KaTeX_Main"/>
              </a:rPr>
              <a:t>J(w)∂</a:t>
            </a:r>
            <a:r>
              <a:rPr lang="en-GB" altLang="zh-CN" b="0" i="0" dirty="0" err="1">
                <a:solidFill>
                  <a:srgbClr val="060607"/>
                </a:solidFill>
                <a:effectLst/>
                <a:latin typeface="KaTeX_Main"/>
              </a:rPr>
              <a:t>w∂</a:t>
            </a:r>
            <a:r>
              <a:rPr lang="en-GB" altLang="zh-CN" b="0" i="1" dirty="0" err="1">
                <a:solidFill>
                  <a:srgbClr val="060607"/>
                </a:solidFill>
                <a:effectLst/>
                <a:latin typeface="KaTeX_Math"/>
              </a:rPr>
              <a:t>w</a:t>
            </a:r>
            <a:r>
              <a:rPr lang="en-GB" altLang="zh-CN" b="0" i="0" dirty="0" err="1">
                <a:solidFill>
                  <a:srgbClr val="060607"/>
                </a:solidFill>
                <a:effectLst/>
                <a:latin typeface="KaTeX_Main"/>
              </a:rPr>
              <a:t>∂</a:t>
            </a:r>
            <a:r>
              <a:rPr lang="en-GB" altLang="zh-CN" b="0" i="1" dirty="0" err="1">
                <a:solidFill>
                  <a:srgbClr val="060607"/>
                </a:solidFill>
                <a:effectLst/>
                <a:latin typeface="KaTeX_Math"/>
              </a:rPr>
              <a:t>J</a:t>
            </a:r>
            <a:r>
              <a:rPr lang="en-GB" altLang="zh-CN" b="0" i="0" dirty="0">
                <a:solidFill>
                  <a:srgbClr val="060607"/>
                </a:solidFill>
                <a:effectLst/>
                <a:latin typeface="KaTeX_Main"/>
              </a:rPr>
              <a:t>(</a:t>
            </a:r>
            <a:r>
              <a:rPr lang="en-GB" altLang="zh-CN" b="0" i="1" dirty="0">
                <a:solidFill>
                  <a:srgbClr val="060607"/>
                </a:solidFill>
                <a:effectLst/>
                <a:latin typeface="KaTeX_Math"/>
              </a:rPr>
              <a:t>w</a:t>
            </a:r>
            <a:r>
              <a:rPr lang="en-GB" altLang="zh-CN" b="0" i="0" dirty="0">
                <a:solidFill>
                  <a:srgbClr val="060607"/>
                </a:solidFill>
                <a:effectLst/>
                <a:latin typeface="KaTeX_Main"/>
              </a:rPr>
              <a:t>)​</a:t>
            </a:r>
            <a:r>
              <a:rPr lang="en-GB" altLang="zh-CN" b="0" i="0" dirty="0">
                <a:solidFill>
                  <a:srgbClr val="060607"/>
                </a:solidFill>
                <a:effectLst/>
                <a:latin typeface="-apple-system"/>
              </a:rPr>
              <a:t> </a:t>
            </a:r>
            <a:r>
              <a:rPr lang="zh-CN" altLang="en-US" b="0" i="0" dirty="0">
                <a:solidFill>
                  <a:srgbClr val="060607"/>
                </a:solidFill>
                <a:effectLst/>
                <a:latin typeface="-apple-system"/>
              </a:rPr>
              <a:t>表示目标函数 </a:t>
            </a:r>
            <a:r>
              <a:rPr lang="en-GB" altLang="zh-CN" b="0" i="0" dirty="0">
                <a:solidFill>
                  <a:srgbClr val="060607"/>
                </a:solidFill>
                <a:effectLst/>
                <a:latin typeface="KaTeX_Main"/>
              </a:rPr>
              <a:t>J(w)</a:t>
            </a:r>
            <a:r>
              <a:rPr lang="en-GB" altLang="zh-CN" b="0" i="1" dirty="0">
                <a:solidFill>
                  <a:srgbClr val="060607"/>
                </a:solidFill>
                <a:effectLst/>
                <a:latin typeface="KaTeX_Math"/>
              </a:rPr>
              <a:t>J</a:t>
            </a:r>
            <a:r>
              <a:rPr lang="en-GB" altLang="zh-CN" b="0" i="0" dirty="0">
                <a:solidFill>
                  <a:srgbClr val="060607"/>
                </a:solidFill>
                <a:effectLst/>
                <a:latin typeface="KaTeX_Main"/>
              </a:rPr>
              <a:t>(</a:t>
            </a:r>
            <a:r>
              <a:rPr lang="en-GB" altLang="zh-CN" b="0" i="1" dirty="0">
                <a:solidFill>
                  <a:srgbClr val="060607"/>
                </a:solidFill>
                <a:effectLst/>
                <a:latin typeface="KaTeX_Math"/>
              </a:rPr>
              <a:t>w</a:t>
            </a:r>
            <a:r>
              <a:rPr lang="en-GB" altLang="zh-CN" b="0" i="0" dirty="0">
                <a:solidFill>
                  <a:srgbClr val="060607"/>
                </a:solidFill>
                <a:effectLst/>
                <a:latin typeface="KaTeX_Main"/>
              </a:rPr>
              <a:t>)</a:t>
            </a:r>
            <a:r>
              <a:rPr lang="en-GB" altLang="zh-CN" b="0" i="0" dirty="0">
                <a:solidFill>
                  <a:srgbClr val="060607"/>
                </a:solidFill>
                <a:effectLst/>
                <a:latin typeface="-apple-system"/>
              </a:rPr>
              <a:t> </a:t>
            </a:r>
            <a:r>
              <a:rPr lang="zh-CN" altLang="en-US" b="0" i="0" dirty="0">
                <a:solidFill>
                  <a:srgbClr val="060607"/>
                </a:solidFill>
                <a:effectLst/>
                <a:latin typeface="-apple-system"/>
              </a:rPr>
              <a:t>相对于参数 </a:t>
            </a:r>
            <a:r>
              <a:rPr lang="en-GB" altLang="zh-CN" b="0" i="0" dirty="0" err="1">
                <a:solidFill>
                  <a:srgbClr val="060607"/>
                </a:solidFill>
                <a:effectLst/>
                <a:latin typeface="KaTeX_Main"/>
              </a:rPr>
              <a:t>w</a:t>
            </a:r>
            <a:r>
              <a:rPr lang="en-GB" altLang="zh-CN" b="0" i="1" dirty="0" err="1">
                <a:solidFill>
                  <a:srgbClr val="060607"/>
                </a:solidFill>
                <a:effectLst/>
                <a:latin typeface="KaTeX_Math"/>
              </a:rPr>
              <a:t>w</a:t>
            </a:r>
            <a:r>
              <a:rPr lang="en-GB" altLang="zh-CN" b="0" i="0" dirty="0">
                <a:solidFill>
                  <a:srgbClr val="060607"/>
                </a:solidFill>
                <a:effectLst/>
                <a:latin typeface="-apple-system"/>
              </a:rPr>
              <a:t> </a:t>
            </a:r>
            <a:r>
              <a:rPr lang="zh-CN" altLang="en-US" b="0" i="0" dirty="0">
                <a:solidFill>
                  <a:srgbClr val="060607"/>
                </a:solidFill>
                <a:effectLst/>
                <a:latin typeface="-apple-system"/>
              </a:rPr>
              <a:t>的偏导数</a:t>
            </a:r>
            <a:endParaRPr lang="zh-CN" altLang="zh-CN" dirty="0">
              <a:latin typeface="Arial" panose="020B07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15</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mc:AlternateContent xmlns:mc="http://schemas.openxmlformats.org/markup-compatibility/2006" xmlns:a14="http://schemas.microsoft.com/office/drawing/2010/main">
        <mc:Choice Requires="a14">
          <p:sp>
            <p:nvSpPr>
              <p:cNvPr id="47108"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14:m>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𝑋</m:t>
                        </m:r>
                      </m:e>
                      <m:sup>
                        <m:r>
                          <a:rPr lang="zh-CN" altLang="en-US" i="1">
                            <a:latin typeface="Cambria Math" panose="02040503050406030204" pitchFamily="18" charset="0"/>
                          </a:rPr>
                          <m:t>𝑇</m:t>
                        </m:r>
                      </m:sup>
                    </m:sSup>
                    <m:r>
                      <a:rPr lang="zh-CN" altLang="en-US" i="1">
                        <a:latin typeface="Cambria Math" panose="02040503050406030204" pitchFamily="18" charset="0"/>
                      </a:rPr>
                      <m:t>𝑋</m:t>
                    </m:r>
                    <m:r>
                      <a:rPr lang="zh-CN" altLang="en-US" i="1">
                        <a:latin typeface="Cambria Math" panose="02040503050406030204" pitchFamily="18" charset="0"/>
                      </a:rPr>
                      <m:t>是</m:t>
                    </m:r>
                  </m:oMath>
                </a14:m>
                <a:r>
                  <a:rPr lang="zh-CN" altLang="en-US" dirty="0">
                    <a:latin typeface="Arial" panose="020B0704020202020204" pitchFamily="34" charset="0"/>
                  </a:rPr>
                  <a:t>对称阵</a:t>
                </a:r>
                <a:endParaRPr lang="en-US" altLang="zh-CN" dirty="0">
                  <a:latin typeface="Arial" panose="020B0704020202020204" pitchFamily="34" charset="0"/>
                </a:endParaRPr>
              </a:p>
              <a:p>
                <a:pPr eaLnBrk="1" hangingPunct="1"/>
                <a:r>
                  <a:rPr lang="zh-CN" altLang="en-US" sz="1200" b="0" i="0" kern="1200" dirty="0">
                    <a:solidFill>
                      <a:schemeClr val="tx1"/>
                    </a:solidFill>
                    <a:effectLst/>
                    <a:latin typeface="Arial" panose="020B0704020202020204" pitchFamily="34" charset="0"/>
                    <a:ea typeface="宋体" pitchFamily="2" charset="-122"/>
                    <a:cs typeface="+mn-cs"/>
                  </a:rPr>
                  <a:t>因为矩阵的转置不会改变点积的结果，</a:t>
                </a:r>
                <a:r>
                  <a:rPr lang="zh-CN" altLang="en-US" b="0" i="0" dirty="0">
                    <a:solidFill>
                      <a:srgbClr val="060607"/>
                    </a:solidFill>
                    <a:effectLst/>
                    <a:latin typeface="-apple-system"/>
                  </a:rPr>
                  <a:t>所以这两项可以合并为 </a:t>
                </a:r>
                <a:r>
                  <a:rPr lang="en-US" altLang="zh-CN" b="0" i="0" dirty="0">
                    <a:solidFill>
                      <a:srgbClr val="060607"/>
                    </a:solidFill>
                    <a:effectLst/>
                    <a:latin typeface="KaTeX_Main"/>
                  </a:rPr>
                  <a:t>2(</a:t>
                </a:r>
                <a:r>
                  <a:rPr lang="en-GB" altLang="zh-CN" b="0" i="0" dirty="0" err="1">
                    <a:solidFill>
                      <a:srgbClr val="060607"/>
                    </a:solidFill>
                    <a:effectLst/>
                    <a:latin typeface="KaTeX_Main"/>
                  </a:rPr>
                  <a:t>Xw</a:t>
                </a:r>
                <a:r>
                  <a:rPr lang="en-GB" altLang="zh-CN" b="0" i="0" dirty="0">
                    <a:solidFill>
                      <a:srgbClr val="060607"/>
                    </a:solidFill>
                    <a:effectLst/>
                    <a:latin typeface="KaTeX_Main"/>
                  </a:rPr>
                  <a:t>)TY2(</a:t>
                </a:r>
                <a:r>
                  <a:rPr lang="en-GB" altLang="zh-CN" b="0" i="1" dirty="0" err="1">
                    <a:solidFill>
                      <a:srgbClr val="060607"/>
                    </a:solidFill>
                    <a:effectLst/>
                    <a:latin typeface="KaTeX_Math"/>
                  </a:rPr>
                  <a:t>Xw</a:t>
                </a:r>
                <a:r>
                  <a:rPr lang="en-GB" altLang="zh-CN" b="0" i="0" dirty="0">
                    <a:solidFill>
                      <a:srgbClr val="060607"/>
                    </a:solidFill>
                    <a:effectLst/>
                    <a:latin typeface="KaTeX_Main"/>
                  </a:rPr>
                  <a:t>)</a:t>
                </a:r>
                <a:r>
                  <a:rPr lang="en-GB" altLang="zh-CN" b="0" i="1" dirty="0">
                    <a:solidFill>
                      <a:srgbClr val="060607"/>
                    </a:solidFill>
                    <a:effectLst/>
                    <a:latin typeface="KaTeX_Math"/>
                  </a:rPr>
                  <a:t>TY</a:t>
                </a:r>
              </a:p>
              <a:p>
                <a:pPr eaLnBrk="1" hangingPunct="1"/>
                <a:endParaRPr lang="en-GB" altLang="zh-CN" b="0" i="1" dirty="0">
                  <a:solidFill>
                    <a:srgbClr val="060607"/>
                  </a:solidFill>
                  <a:effectLst/>
                  <a:latin typeface="KaTeX_Math"/>
                </a:endParaRPr>
              </a:p>
              <a:p>
                <a:pPr algn="l"/>
                <a:r>
                  <a:rPr lang="zh-CN" altLang="en-US" b="0" i="0" dirty="0">
                    <a:solidFill>
                      <a:srgbClr val="060607"/>
                    </a:solidFill>
                    <a:effectLst/>
                    <a:latin typeface="-apple-system"/>
                  </a:rPr>
                  <a:t>这里 </a:t>
                </a:r>
                <a:r>
                  <a:rPr lang="en-GB" altLang="zh-CN" b="0" i="0" dirty="0">
                    <a:solidFill>
                      <a:srgbClr val="060607"/>
                    </a:solidFill>
                    <a:effectLst/>
                    <a:latin typeface="KaTeX_Main"/>
                  </a:rPr>
                  <a:t>X</a:t>
                </a:r>
                <a:r>
                  <a:rPr lang="en-GB" altLang="zh-CN" b="0" i="1" dirty="0">
                    <a:solidFill>
                      <a:srgbClr val="060607"/>
                    </a:solidFill>
                    <a:effectLst/>
                    <a:latin typeface="KaTeX_Math"/>
                  </a:rPr>
                  <a:t>X</a:t>
                </a:r>
                <a:r>
                  <a:rPr lang="en-GB" altLang="zh-CN" b="0" i="0" dirty="0">
                    <a:solidFill>
                      <a:srgbClr val="060607"/>
                    </a:solidFill>
                    <a:effectLst/>
                    <a:latin typeface="-apple-system"/>
                  </a:rPr>
                  <a:t> </a:t>
                </a:r>
                <a:r>
                  <a:rPr lang="zh-CN" altLang="en-US" b="0" i="0" dirty="0">
                    <a:solidFill>
                      <a:srgbClr val="060607"/>
                    </a:solidFill>
                    <a:effectLst/>
                    <a:latin typeface="-apple-system"/>
                  </a:rPr>
                  <a:t>是设计矩阵，</a:t>
                </a:r>
                <a:r>
                  <a:rPr lang="en-GB" altLang="zh-CN" b="0" i="0" dirty="0">
                    <a:solidFill>
                      <a:srgbClr val="060607"/>
                    </a:solidFill>
                    <a:effectLst/>
                    <a:latin typeface="KaTeX_Main"/>
                  </a:rPr>
                  <a:t>Y</a:t>
                </a:r>
                <a:r>
                  <a:rPr lang="en-GB" altLang="zh-CN" b="0" i="1" dirty="0">
                    <a:solidFill>
                      <a:srgbClr val="060607"/>
                    </a:solidFill>
                    <a:effectLst/>
                    <a:latin typeface="KaTeX_Math"/>
                  </a:rPr>
                  <a:t>Y</a:t>
                </a:r>
                <a:r>
                  <a:rPr lang="en-GB" altLang="zh-CN" b="0" i="0" dirty="0">
                    <a:solidFill>
                      <a:srgbClr val="060607"/>
                    </a:solidFill>
                    <a:effectLst/>
                    <a:latin typeface="-apple-system"/>
                  </a:rPr>
                  <a:t> </a:t>
                </a:r>
                <a:r>
                  <a:rPr lang="zh-CN" altLang="en-US" b="0" i="0" dirty="0">
                    <a:solidFill>
                      <a:srgbClr val="060607"/>
                    </a:solidFill>
                    <a:effectLst/>
                    <a:latin typeface="-apple-system"/>
                  </a:rPr>
                  <a:t>是观测值向量。解 </a:t>
                </a:r>
                <a:r>
                  <a:rPr lang="en-GB" altLang="zh-CN" b="0" i="0" dirty="0" err="1">
                    <a:solidFill>
                      <a:srgbClr val="060607"/>
                    </a:solidFill>
                    <a:effectLst/>
                    <a:latin typeface="KaTeX_Main"/>
                  </a:rPr>
                  <a:t>w</a:t>
                </a:r>
                <a:r>
                  <a:rPr lang="en-GB" altLang="zh-CN" b="0" i="1" dirty="0" err="1">
                    <a:solidFill>
                      <a:srgbClr val="060607"/>
                    </a:solidFill>
                    <a:effectLst/>
                    <a:latin typeface="KaTeX_Math"/>
                  </a:rPr>
                  <a:t>w</a:t>
                </a:r>
                <a:r>
                  <a:rPr lang="en-GB" altLang="zh-CN" b="0" i="0" dirty="0">
                    <a:solidFill>
                      <a:srgbClr val="060607"/>
                    </a:solidFill>
                    <a:effectLst/>
                    <a:latin typeface="-apple-system"/>
                  </a:rPr>
                  <a:t> </a:t>
                </a:r>
                <a:r>
                  <a:rPr lang="zh-CN" altLang="en-US" b="0" i="0" dirty="0">
                    <a:solidFill>
                      <a:srgbClr val="060607"/>
                    </a:solidFill>
                    <a:effectLst/>
                    <a:latin typeface="-apple-system"/>
                  </a:rPr>
                  <a:t>存在且唯一，当且仅当以下条件满足：</a:t>
                </a:r>
              </a:p>
              <a:p>
                <a:pPr algn="l">
                  <a:buFont typeface="+mj-lt"/>
                  <a:buAutoNum type="arabicPeriod"/>
                </a:pPr>
                <a:r>
                  <a:rPr lang="zh-CN" altLang="en-US" b="1" i="0" dirty="0">
                    <a:solidFill>
                      <a:srgbClr val="060607"/>
                    </a:solidFill>
                    <a:effectLst/>
                    <a:latin typeface="-apple-system"/>
                  </a:rPr>
                  <a:t>满秩（</a:t>
                </a:r>
                <a:r>
                  <a:rPr lang="en-GB" altLang="zh-CN" b="1" i="0" dirty="0">
                    <a:solidFill>
                      <a:srgbClr val="060607"/>
                    </a:solidFill>
                    <a:effectLst/>
                    <a:latin typeface="-apple-system"/>
                  </a:rPr>
                  <a:t>Full Rank</a:t>
                </a:r>
                <a:r>
                  <a:rPr lang="zh-CN" altLang="en-GB" b="1" i="0" dirty="0">
                    <a:solidFill>
                      <a:srgbClr val="060607"/>
                    </a:solidFill>
                    <a:effectLst/>
                    <a:latin typeface="-apple-system"/>
                  </a:rPr>
                  <a:t>）</a:t>
                </a:r>
                <a:r>
                  <a:rPr lang="zh-CN" altLang="en-GB" b="0" i="0" dirty="0">
                    <a:solidFill>
                      <a:srgbClr val="060607"/>
                    </a:solidFill>
                    <a:effectLst/>
                    <a:latin typeface="-apple-system"/>
                  </a:rPr>
                  <a:t>：</a:t>
                </a:r>
                <a:r>
                  <a:rPr lang="zh-CN" altLang="en-US" b="0" i="0" dirty="0">
                    <a:solidFill>
                      <a:srgbClr val="060607"/>
                    </a:solidFill>
                    <a:effectLst/>
                    <a:latin typeface="-apple-system"/>
                  </a:rPr>
                  <a:t>设计矩阵 </a:t>
                </a:r>
                <a:r>
                  <a:rPr lang="en-GB" altLang="zh-CN" b="0" i="0" dirty="0">
                    <a:solidFill>
                      <a:srgbClr val="060607"/>
                    </a:solidFill>
                    <a:effectLst/>
                    <a:latin typeface="KaTeX_Main"/>
                  </a:rPr>
                  <a:t>X</a:t>
                </a:r>
                <a:r>
                  <a:rPr lang="en-GB" altLang="zh-CN" b="0" i="1" dirty="0">
                    <a:solidFill>
                      <a:srgbClr val="060607"/>
                    </a:solidFill>
                    <a:effectLst/>
                    <a:latin typeface="KaTeX_Math"/>
                  </a:rPr>
                  <a:t>X</a:t>
                </a:r>
                <a:r>
                  <a:rPr lang="en-GB" altLang="zh-CN" b="0" i="0" dirty="0">
                    <a:solidFill>
                      <a:srgbClr val="060607"/>
                    </a:solidFill>
                    <a:effectLst/>
                    <a:latin typeface="-apple-system"/>
                  </a:rPr>
                  <a:t> </a:t>
                </a:r>
                <a:r>
                  <a:rPr lang="zh-CN" altLang="en-US" b="0" i="0" dirty="0">
                    <a:solidFill>
                      <a:srgbClr val="060607"/>
                    </a:solidFill>
                    <a:effectLst/>
                    <a:latin typeface="-apple-system"/>
                  </a:rPr>
                  <a:t>是满秩的，这意味着它的列是线性独立的，并且 </a:t>
                </a:r>
                <a:r>
                  <a:rPr lang="en-GB" altLang="zh-CN" b="0" i="0" dirty="0">
                    <a:solidFill>
                      <a:srgbClr val="060607"/>
                    </a:solidFill>
                    <a:effectLst/>
                    <a:latin typeface="KaTeX_Main"/>
                  </a:rPr>
                  <a:t>X</a:t>
                </a:r>
                <a:r>
                  <a:rPr lang="en-GB" altLang="zh-CN" b="0" i="1" dirty="0">
                    <a:solidFill>
                      <a:srgbClr val="060607"/>
                    </a:solidFill>
                    <a:effectLst/>
                    <a:latin typeface="KaTeX_Math"/>
                  </a:rPr>
                  <a:t>X</a:t>
                </a:r>
                <a:r>
                  <a:rPr lang="en-GB" altLang="zh-CN" b="0" i="0" dirty="0">
                    <a:solidFill>
                      <a:srgbClr val="060607"/>
                    </a:solidFill>
                    <a:effectLst/>
                    <a:latin typeface="-apple-system"/>
                  </a:rPr>
                  <a:t> </a:t>
                </a:r>
                <a:r>
                  <a:rPr lang="zh-CN" altLang="en-US" b="0" i="0" dirty="0">
                    <a:solidFill>
                      <a:srgbClr val="060607"/>
                    </a:solidFill>
                    <a:effectLst/>
                    <a:latin typeface="-apple-system"/>
                  </a:rPr>
                  <a:t>的列数不超过其行数（即 </a:t>
                </a:r>
                <a:r>
                  <a:rPr lang="en-GB" altLang="zh-CN" b="0" i="0" dirty="0" err="1">
                    <a:solidFill>
                      <a:srgbClr val="060607"/>
                    </a:solidFill>
                    <a:effectLst/>
                    <a:latin typeface="KaTeX_Main"/>
                  </a:rPr>
                  <a:t>n≤m</a:t>
                </a:r>
                <a:r>
                  <a:rPr lang="en-GB" altLang="zh-CN" b="0" i="1" dirty="0" err="1">
                    <a:solidFill>
                      <a:srgbClr val="060607"/>
                    </a:solidFill>
                    <a:effectLst/>
                    <a:latin typeface="KaTeX_Math"/>
                  </a:rPr>
                  <a:t>n</a:t>
                </a:r>
                <a:r>
                  <a:rPr lang="en-GB" altLang="zh-CN" b="0" i="0" dirty="0" err="1">
                    <a:solidFill>
                      <a:srgbClr val="060607"/>
                    </a:solidFill>
                    <a:effectLst/>
                    <a:latin typeface="KaTeX_Main"/>
                  </a:rPr>
                  <a:t>≤</a:t>
                </a:r>
                <a:r>
                  <a:rPr lang="en-GB" altLang="zh-CN" b="0" i="1" dirty="0" err="1">
                    <a:solidFill>
                      <a:srgbClr val="060607"/>
                    </a:solidFill>
                    <a:effectLst/>
                    <a:latin typeface="KaTeX_Math"/>
                  </a:rPr>
                  <a:t>m</a:t>
                </a:r>
                <a:r>
                  <a:rPr lang="zh-CN" altLang="en-GB" b="0" i="0" dirty="0">
                    <a:solidFill>
                      <a:srgbClr val="060607"/>
                    </a:solidFill>
                    <a:effectLst/>
                    <a:latin typeface="-apple-system"/>
                  </a:rPr>
                  <a:t>，</a:t>
                </a:r>
                <a:r>
                  <a:rPr lang="zh-CN" altLang="en-US" b="0" i="0" dirty="0">
                    <a:solidFill>
                      <a:srgbClr val="060607"/>
                    </a:solidFill>
                    <a:effectLst/>
                    <a:latin typeface="-apple-system"/>
                  </a:rPr>
                  <a:t>其中 </a:t>
                </a:r>
                <a:r>
                  <a:rPr lang="en-GB" altLang="zh-CN" b="0" i="0" dirty="0" err="1">
                    <a:solidFill>
                      <a:srgbClr val="060607"/>
                    </a:solidFill>
                    <a:effectLst/>
                    <a:latin typeface="KaTeX_Main"/>
                  </a:rPr>
                  <a:t>n</a:t>
                </a:r>
                <a:r>
                  <a:rPr lang="en-GB" altLang="zh-CN" b="0" i="1" dirty="0" err="1">
                    <a:solidFill>
                      <a:srgbClr val="060607"/>
                    </a:solidFill>
                    <a:effectLst/>
                    <a:latin typeface="KaTeX_Math"/>
                  </a:rPr>
                  <a:t>n</a:t>
                </a:r>
                <a:r>
                  <a:rPr lang="en-GB" altLang="zh-CN" b="0" i="0" dirty="0">
                    <a:solidFill>
                      <a:srgbClr val="060607"/>
                    </a:solidFill>
                    <a:effectLst/>
                    <a:latin typeface="-apple-system"/>
                  </a:rPr>
                  <a:t> </a:t>
                </a:r>
                <a:r>
                  <a:rPr lang="zh-CN" altLang="en-US" b="0" i="0" dirty="0">
                    <a:solidFill>
                      <a:srgbClr val="060607"/>
                    </a:solidFill>
                    <a:effectLst/>
                    <a:latin typeface="-apple-system"/>
                  </a:rPr>
                  <a:t>是特征的数量，</a:t>
                </a:r>
                <a:r>
                  <a:rPr lang="en-GB" altLang="zh-CN" b="0" i="0" dirty="0">
                    <a:solidFill>
                      <a:srgbClr val="060607"/>
                    </a:solidFill>
                    <a:effectLst/>
                    <a:latin typeface="KaTeX_Main"/>
                  </a:rPr>
                  <a:t>m</a:t>
                </a:r>
                <a:r>
                  <a:rPr lang="en-GB" altLang="zh-CN" b="0" i="1" dirty="0">
                    <a:solidFill>
                      <a:srgbClr val="060607"/>
                    </a:solidFill>
                    <a:effectLst/>
                    <a:latin typeface="KaTeX_Math"/>
                  </a:rPr>
                  <a:t>m</a:t>
                </a:r>
                <a:r>
                  <a:rPr lang="en-GB" altLang="zh-CN" b="0" i="0" dirty="0">
                    <a:solidFill>
                      <a:srgbClr val="060607"/>
                    </a:solidFill>
                    <a:effectLst/>
                    <a:latin typeface="-apple-system"/>
                  </a:rPr>
                  <a:t> </a:t>
                </a:r>
                <a:r>
                  <a:rPr lang="zh-CN" altLang="en-US" b="0" i="0" dirty="0">
                    <a:solidFill>
                      <a:srgbClr val="060607"/>
                    </a:solidFill>
                    <a:effectLst/>
                    <a:latin typeface="-apple-system"/>
                  </a:rPr>
                  <a:t>是样本的数量）。如果 </a:t>
                </a:r>
                <a:r>
                  <a:rPr lang="en-GB" altLang="zh-CN" b="0" i="0" dirty="0">
                    <a:solidFill>
                      <a:srgbClr val="060607"/>
                    </a:solidFill>
                    <a:effectLst/>
                    <a:latin typeface="KaTeX_Main"/>
                  </a:rPr>
                  <a:t>X</a:t>
                </a:r>
                <a:r>
                  <a:rPr lang="en-GB" altLang="zh-CN" b="0" i="1" dirty="0">
                    <a:solidFill>
                      <a:srgbClr val="060607"/>
                    </a:solidFill>
                    <a:effectLst/>
                    <a:latin typeface="KaTeX_Math"/>
                  </a:rPr>
                  <a:t>X</a:t>
                </a:r>
                <a:r>
                  <a:rPr lang="en-GB" altLang="zh-CN" b="0" i="0" dirty="0">
                    <a:solidFill>
                      <a:srgbClr val="060607"/>
                    </a:solidFill>
                    <a:effectLst/>
                    <a:latin typeface="-apple-system"/>
                  </a:rPr>
                  <a:t> </a:t>
                </a:r>
                <a:r>
                  <a:rPr lang="zh-CN" altLang="en-US" b="0" i="0" dirty="0">
                    <a:solidFill>
                      <a:srgbClr val="060607"/>
                    </a:solidFill>
                    <a:effectLst/>
                    <a:latin typeface="-apple-system"/>
                  </a:rPr>
                  <a:t>是满秩的，那么 </a:t>
                </a:r>
                <a:r>
                  <a:rPr lang="en-GB" altLang="zh-CN" b="0" i="0" dirty="0">
                    <a:solidFill>
                      <a:srgbClr val="060607"/>
                    </a:solidFill>
                    <a:effectLst/>
                    <a:latin typeface="KaTeX_Main"/>
                  </a:rPr>
                  <a:t>XTX</a:t>
                </a:r>
                <a:r>
                  <a:rPr lang="en-GB" altLang="zh-CN" b="0" i="1" dirty="0">
                    <a:solidFill>
                      <a:srgbClr val="060607"/>
                    </a:solidFill>
                    <a:effectLst/>
                    <a:latin typeface="KaTeX_Math"/>
                  </a:rPr>
                  <a:t>XTX</a:t>
                </a:r>
                <a:r>
                  <a:rPr lang="en-GB" altLang="zh-CN" b="0" i="0" dirty="0">
                    <a:solidFill>
                      <a:srgbClr val="060607"/>
                    </a:solidFill>
                    <a:effectLst/>
                    <a:latin typeface="-apple-system"/>
                  </a:rPr>
                  <a:t> </a:t>
                </a:r>
                <a:r>
                  <a:rPr lang="zh-CN" altLang="en-US" b="0" i="0" dirty="0">
                    <a:solidFill>
                      <a:srgbClr val="060607"/>
                    </a:solidFill>
                    <a:effectLst/>
                    <a:latin typeface="-apple-system"/>
                  </a:rPr>
                  <a:t>是可逆的，正规方程有唯一解。</a:t>
                </a:r>
              </a:p>
              <a:p>
                <a:pPr algn="l">
                  <a:buFont typeface="+mj-lt"/>
                  <a:buAutoNum type="arabicPeriod"/>
                </a:pPr>
                <a:r>
                  <a:rPr lang="zh-CN" altLang="en-US" b="1" i="0" dirty="0">
                    <a:solidFill>
                      <a:srgbClr val="060607"/>
                    </a:solidFill>
                    <a:effectLst/>
                    <a:latin typeface="-apple-system"/>
                  </a:rPr>
                  <a:t>无完全多重共线性（</a:t>
                </a:r>
                <a:r>
                  <a:rPr lang="en-GB" altLang="zh-CN" b="1" i="0" dirty="0">
                    <a:solidFill>
                      <a:srgbClr val="060607"/>
                    </a:solidFill>
                    <a:effectLst/>
                    <a:latin typeface="-apple-system"/>
                  </a:rPr>
                  <a:t>No Perfect Multicollinearity</a:t>
                </a:r>
                <a:r>
                  <a:rPr lang="zh-CN" altLang="en-GB" b="1" i="0" dirty="0">
                    <a:solidFill>
                      <a:srgbClr val="060607"/>
                    </a:solidFill>
                    <a:effectLst/>
                    <a:latin typeface="-apple-system"/>
                  </a:rPr>
                  <a:t>）</a:t>
                </a:r>
                <a:r>
                  <a:rPr lang="zh-CN" altLang="en-GB" b="0" i="0" dirty="0">
                    <a:solidFill>
                      <a:srgbClr val="060607"/>
                    </a:solidFill>
                    <a:effectLst/>
                    <a:latin typeface="-apple-system"/>
                  </a:rPr>
                  <a:t>：</a:t>
                </a:r>
                <a:r>
                  <a:rPr lang="zh-CN" altLang="en-US" b="0" i="0" dirty="0">
                    <a:solidFill>
                      <a:srgbClr val="060607"/>
                    </a:solidFill>
                    <a:effectLst/>
                    <a:latin typeface="-apple-system"/>
                  </a:rPr>
                  <a:t>在实际数据中，特征之间可能存在一定的相关性。如果特征之间的相关性非常强，即存在完全多重共线性，那么 </a:t>
                </a:r>
                <a:r>
                  <a:rPr lang="en-GB" altLang="zh-CN" b="0" i="0" dirty="0">
                    <a:solidFill>
                      <a:srgbClr val="060607"/>
                    </a:solidFill>
                    <a:effectLst/>
                    <a:latin typeface="KaTeX_Main"/>
                  </a:rPr>
                  <a:t>XTX</a:t>
                </a:r>
                <a:r>
                  <a:rPr lang="en-GB" altLang="zh-CN" b="0" i="1" dirty="0">
                    <a:solidFill>
                      <a:srgbClr val="060607"/>
                    </a:solidFill>
                    <a:effectLst/>
                    <a:latin typeface="KaTeX_Math"/>
                  </a:rPr>
                  <a:t>XTX</a:t>
                </a:r>
                <a:r>
                  <a:rPr lang="en-GB" altLang="zh-CN" b="0" i="0" dirty="0">
                    <a:solidFill>
                      <a:srgbClr val="060607"/>
                    </a:solidFill>
                    <a:effectLst/>
                    <a:latin typeface="-apple-system"/>
                  </a:rPr>
                  <a:t> </a:t>
                </a:r>
                <a:r>
                  <a:rPr lang="zh-CN" altLang="en-US" b="0" i="0" dirty="0">
                    <a:solidFill>
                      <a:srgbClr val="060607"/>
                    </a:solidFill>
                    <a:effectLst/>
                    <a:latin typeface="-apple-system"/>
                  </a:rPr>
                  <a:t>可能是奇异的或接近奇异的，这意味着它不可逆或数值上不稳定，正规方程可能没有解或解不唯一。</a:t>
                </a:r>
              </a:p>
              <a:p>
                <a:pPr algn="l">
                  <a:buFont typeface="+mj-lt"/>
                  <a:buAutoNum type="arabicPeriod"/>
                </a:pPr>
                <a:r>
                  <a:rPr lang="zh-CN" altLang="en-US" b="1" i="0" dirty="0">
                    <a:solidFill>
                      <a:srgbClr val="060607"/>
                    </a:solidFill>
                    <a:effectLst/>
                    <a:latin typeface="-apple-system"/>
                  </a:rPr>
                  <a:t>足够的数据（</a:t>
                </a:r>
                <a:r>
                  <a:rPr lang="en-GB" altLang="zh-CN" b="1" i="0" dirty="0">
                    <a:solidFill>
                      <a:srgbClr val="060607"/>
                    </a:solidFill>
                    <a:effectLst/>
                    <a:latin typeface="-apple-system"/>
                  </a:rPr>
                  <a:t>Sufficient Data</a:t>
                </a:r>
                <a:r>
                  <a:rPr lang="zh-CN" altLang="en-GB" b="1" i="0" dirty="0">
                    <a:solidFill>
                      <a:srgbClr val="060607"/>
                    </a:solidFill>
                    <a:effectLst/>
                    <a:latin typeface="-apple-system"/>
                  </a:rPr>
                  <a:t>）</a:t>
                </a:r>
                <a:r>
                  <a:rPr lang="zh-CN" altLang="en-GB" b="0" i="0" dirty="0">
                    <a:solidFill>
                      <a:srgbClr val="060607"/>
                    </a:solidFill>
                    <a:effectLst/>
                    <a:latin typeface="-apple-system"/>
                  </a:rPr>
                  <a:t>：</a:t>
                </a:r>
                <a:r>
                  <a:rPr lang="zh-CN" altLang="en-US" b="0" i="0" dirty="0">
                    <a:solidFill>
                      <a:srgbClr val="060607"/>
                    </a:solidFill>
                    <a:effectLst/>
                    <a:latin typeface="-apple-system"/>
                  </a:rPr>
                  <a:t>需要有足够的数据来估计模型中的所有参数。如果数据量太少，可能无法估计所有参数，或者估计的解可能不准确。</a:t>
                </a:r>
              </a:p>
              <a:p>
                <a:pPr eaLnBrk="1" hangingPunct="1"/>
                <a:endParaRPr lang="zh-CN" altLang="zh-CN" dirty="0">
                  <a:latin typeface="Arial" panose="020B0704020202020204" pitchFamily="34" charset="0"/>
                </a:endParaRPr>
              </a:p>
            </p:txBody>
          </p:sp>
        </mc:Choice>
        <mc:Fallback xmlns="">
          <p:sp>
            <p:nvSpPr>
              <p:cNvPr id="47108" name="Rectangle 3"/>
              <p:cNvSpPr>
                <a:spLocks noRot="1" noChangeAspect="1" noMove="1" noResize="1" noEditPoints="1" noAdjustHandles="1" noChangeArrowheads="1" noChangeShapeType="1" noTextEdit="1"/>
              </p:cNvSpPr>
              <p:nvPr>
                <p:ph type="body" idx="1"/>
              </p:nvPr>
            </p:nvSpPr>
            <p:spPr>
              <a:blipFill rotWithShape="1">
                <a:blip r:embed="rId3"/>
                <a:stretch>
                  <a:fillRect l="-9" t="-10" r="9" b="12"/>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16</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17</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第三行拆成这个样子</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20</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优点：</a:t>
            </a:r>
          </a:p>
          <a:p>
            <a:endParaRPr lang="zh-CN" altLang="en-US"/>
          </a:p>
          <a:p>
            <a:r>
              <a:rPr lang="zh-CN" altLang="en-US"/>
              <a:t>可以大大加速训练过程，因为每次迭代只需要对一个或一小批样本进行计算。</a:t>
            </a:r>
          </a:p>
          <a:p>
            <a:r>
              <a:rPr lang="zh-CN" altLang="en-US"/>
              <a:t>可以自动调整学习率（虽然这通常需要通过一些技巧或策略来实现，如学习率衰减）。</a:t>
            </a:r>
          </a:p>
          <a:p>
            <a:r>
              <a:rPr lang="zh-CN" altLang="en-US"/>
              <a:t>可以处理大规模数据集，因为每次迭代不需要加载整个数据集。</a:t>
            </a:r>
          </a:p>
          <a:p>
            <a:r>
              <a:rPr lang="zh-CN" altLang="en-US"/>
              <a:t>可以更容易地跳出局部最优解，寻找全局最优解。</a:t>
            </a:r>
          </a:p>
          <a:p>
            <a:r>
              <a:rPr lang="zh-CN" altLang="en-US"/>
              <a:t>缺点：</a:t>
            </a:r>
          </a:p>
          <a:p>
            <a:endParaRPr lang="zh-CN" altLang="en-US"/>
          </a:p>
          <a:p>
            <a:r>
              <a:rPr lang="zh-CN" altLang="en-US"/>
              <a:t>由于每次迭代只基于部分样本的梯度进行更新，因此更新可能不够准确，导致收敛过程存在波动。</a:t>
            </a:r>
          </a:p>
          <a:p>
            <a:r>
              <a:rPr lang="zh-CN" altLang="en-US"/>
              <a:t>容易受到噪声和异常值的影响，因为单个样本或一小批样本可能无法代表整个数据集的分布。</a:t>
            </a:r>
          </a:p>
          <a:p>
            <a:r>
              <a:rPr lang="zh-CN" altLang="en-US"/>
              <a:t>收敛速度可能较慢，因为需要多次迭代才能达到稳定的解。</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324BCD14-5A93-4938-87CE-709050061C51}" type="slidenum">
              <a:rPr lang="en-US" smtClean="0">
                <a:solidFill>
                  <a:prstClr val="black"/>
                </a:solidFill>
                <a:latin typeface="Arial" panose="020B0704020202020204" pitchFamily="34" charset="0"/>
              </a:rPr>
              <a:t>24</a:t>
            </a:fld>
            <a:endParaRPr lang="en-US">
              <a:solidFill>
                <a:prstClr val="black"/>
              </a:solidFill>
              <a:latin typeface="Arial" panose="020B0704020202020204" pitchFamily="34" charset="0"/>
            </a:endParaRPr>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xfrm>
            <a:off x="914400" y="4343400"/>
            <a:ext cx="5029200" cy="4114800"/>
          </a:xfrm>
          <a:noFill/>
        </p:spPr>
        <p:txBody>
          <a:bodyPr/>
          <a:lstStyle/>
          <a:p>
            <a:pPr eaLnBrk="1" hangingPunct="1"/>
            <a:endParaRPr lang="en-US">
              <a:latin typeface="Arial" panose="020B07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90F41B15-6F5C-47EB-9972-9BA42C6AE2E6}" type="slidenum">
              <a:rPr lang="en-US" smtClean="0">
                <a:solidFill>
                  <a:prstClr val="black"/>
                </a:solidFill>
                <a:latin typeface="Arial" panose="020B0704020202020204" pitchFamily="34" charset="0"/>
              </a:rPr>
              <a:t>25</a:t>
            </a:fld>
            <a:endParaRPr lang="en-US">
              <a:solidFill>
                <a:prstClr val="black"/>
              </a:solidFill>
              <a:latin typeface="Arial" panose="020B07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xfrm>
            <a:off x="914400" y="4343400"/>
            <a:ext cx="5029200" cy="4114800"/>
          </a:xfrm>
          <a:noFill/>
        </p:spPr>
        <p:txBody>
          <a:bodyPr/>
          <a:lstStyle/>
          <a:p>
            <a:pPr eaLnBrk="1" hangingPunct="1"/>
            <a:r>
              <a:rPr lang="en-US" dirty="0" err="1">
                <a:latin typeface="Arial" panose="020B0704020202020204" pitchFamily="34" charset="0"/>
              </a:rPr>
              <a:t>初始化的重要性</a:t>
            </a:r>
            <a:endParaRPr lang="en-US" dirty="0">
              <a:latin typeface="Arial" panose="020B07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27</a:t>
            </a:fld>
            <a:endParaRPr lang="en-US" altLang="zh-CN"/>
          </a:p>
        </p:txBody>
      </p:sp>
    </p:spTree>
    <p:extLst>
      <p:ext uri="{BB962C8B-B14F-4D97-AF65-F5344CB8AC3E}">
        <p14:creationId xmlns:p14="http://schemas.microsoft.com/office/powerpoint/2010/main" val="1452362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38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39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40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41</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7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42</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panose="020B0704020202020204" pitchFamily="34" charset="0"/>
                <a:ea typeface="宋体" pitchFamily="2" charset="-122"/>
                <a:cs typeface="+mn-cs"/>
              </a:rPr>
              <a:t> </a:t>
            </a:r>
            <a:r>
              <a:rPr lang="en-US" altLang="zh-CN" sz="1200" kern="1200" dirty="0">
                <a:solidFill>
                  <a:schemeClr val="tx1"/>
                </a:solidFill>
                <a:effectLst/>
                <a:latin typeface="Arial" panose="020B0704020202020204" pitchFamily="34" charset="0"/>
                <a:ea typeface="宋体" pitchFamily="2" charset="-122"/>
                <a:cs typeface="+mn-cs"/>
              </a:rPr>
              <a:t>举个例子，一个包含两个特征的数据，其中一个特征取值范围为5000~10000，另一个特征取值范围仅有0.1-1，实际在建模训练时，无论什么模型，第一个特征对模型结果的影响都会大于第二个特征，这样的模型是很难有效做出准确预测的。</a:t>
            </a:r>
            <a:endParaRPr lang="zh-CN" altLang="zh-CN" sz="1200" kern="1200" dirty="0">
              <a:solidFill>
                <a:schemeClr val="tx1"/>
              </a:solidFill>
              <a:effectLst/>
              <a:latin typeface="Arial" panose="020B0704020202020204" pitchFamily="34" charset="0"/>
              <a:ea typeface="宋体" pitchFamily="2" charset="-122"/>
              <a:cs typeface="+mn-cs"/>
            </a:endParaRPr>
          </a:p>
          <a:p>
            <a:r>
              <a:rPr lang="en-US" altLang="zh-CN" sz="1200" kern="1200" dirty="0">
                <a:solidFill>
                  <a:schemeClr val="tx1"/>
                </a:solidFill>
                <a:effectLst/>
                <a:latin typeface="Arial" panose="020B0704020202020204" pitchFamily="34" charset="0"/>
                <a:ea typeface="宋体" pitchFamily="2" charset="-122"/>
                <a:cs typeface="+mn-cs"/>
              </a:rPr>
              <a:t> </a:t>
            </a:r>
            <a:r>
              <a:rPr lang="en-US" altLang="zh-CN" sz="1200" kern="1200" dirty="0" err="1">
                <a:solidFill>
                  <a:schemeClr val="tx1"/>
                </a:solidFill>
                <a:effectLst/>
                <a:latin typeface="Arial" panose="020B0704020202020204" pitchFamily="34" charset="0"/>
                <a:ea typeface="宋体" pitchFamily="2" charset="-122"/>
                <a:cs typeface="+mn-cs"/>
              </a:rPr>
              <a:t>数据标准化为了不同特征之间具备可比性，经过标准化变换之后的特征分布没有发生改变</a:t>
            </a:r>
            <a:r>
              <a:rPr lang="en-US" altLang="zh-CN" sz="1200" kern="1200" dirty="0">
                <a:solidFill>
                  <a:schemeClr val="tx1"/>
                </a:solidFill>
                <a:effectLst/>
                <a:latin typeface="Arial" panose="020B0704020202020204" pitchFamily="34" charset="0"/>
                <a:ea typeface="宋体" pitchFamily="2" charset="-122"/>
                <a:cs typeface="+mn-cs"/>
              </a:rPr>
              <a:t>。</a:t>
            </a:r>
            <a:endParaRPr lang="zh-CN" altLang="zh-CN" sz="1200" kern="1200" dirty="0">
              <a:solidFill>
                <a:schemeClr val="tx1"/>
              </a:solidFill>
              <a:effectLst/>
              <a:latin typeface="Arial" panose="020B0704020202020204" pitchFamily="34" charset="0"/>
              <a:ea typeface="宋体" pitchFamily="2" charset="-122"/>
              <a:cs typeface="+mn-cs"/>
            </a:endParaRPr>
          </a:p>
          <a:p>
            <a:pPr eaLnBrk="1" hangingPunct="1"/>
            <a:endParaRPr lang="en-US" altLang="zh-CN" dirty="0">
              <a:latin typeface="Arial" panose="020B0704020202020204" pitchFamily="34" charset="0"/>
            </a:endParaRPr>
          </a:p>
          <a:p>
            <a:pPr algn="l">
              <a:buFont typeface="+mj-lt"/>
              <a:buAutoNum type="arabicPeriod"/>
            </a:pPr>
            <a:r>
              <a:rPr lang="zh-CN" altLang="en-US" b="1" i="0" dirty="0">
                <a:solidFill>
                  <a:srgbClr val="060607"/>
                </a:solidFill>
                <a:effectLst/>
                <a:latin typeface="-apple-system"/>
              </a:rPr>
              <a:t>缩放</a:t>
            </a:r>
            <a:r>
              <a:rPr lang="zh-CN" altLang="en-US" b="0" i="0" dirty="0">
                <a:solidFill>
                  <a:srgbClr val="060607"/>
                </a:solidFill>
                <a:effectLst/>
                <a:latin typeface="-apple-system"/>
              </a:rPr>
              <a:t>：归一化通过除以最大值和最小值的差来缩放数据，这使得所有特征的数值都位于 </a:t>
            </a:r>
            <a:r>
              <a:rPr lang="en-US" altLang="zh-CN" b="0" i="0" dirty="0">
                <a:solidFill>
                  <a:srgbClr val="060607"/>
                </a:solidFill>
                <a:effectLst/>
                <a:latin typeface="-apple-system"/>
              </a:rPr>
              <a:t>[0, 1] </a:t>
            </a:r>
            <a:r>
              <a:rPr lang="zh-CN" altLang="en-US" b="0" i="0" dirty="0">
                <a:solidFill>
                  <a:srgbClr val="060607"/>
                </a:solidFill>
                <a:effectLst/>
                <a:latin typeface="-apple-system"/>
              </a:rPr>
              <a:t>区间内。这种缩放改变了原始数据的尺度，但保持了数据点之间的相对差异。</a:t>
            </a:r>
          </a:p>
          <a:p>
            <a:pPr algn="l">
              <a:buFont typeface="+mj-lt"/>
              <a:buAutoNum type="arabicPeriod"/>
            </a:pPr>
            <a:r>
              <a:rPr lang="zh-CN" altLang="en-US" b="1" i="0" dirty="0">
                <a:solidFill>
                  <a:srgbClr val="060607"/>
                </a:solidFill>
                <a:effectLst/>
                <a:latin typeface="-apple-system"/>
              </a:rPr>
              <a:t>异常值的影响</a:t>
            </a:r>
            <a:r>
              <a:rPr lang="zh-CN" altLang="en-US" b="0" i="0" dirty="0">
                <a:solidFill>
                  <a:srgbClr val="060607"/>
                </a:solidFill>
                <a:effectLst/>
                <a:latin typeface="-apple-system"/>
              </a:rPr>
              <a:t>：归一化可能会减少异常值的影响，因为它们会被缩放到 </a:t>
            </a:r>
            <a:r>
              <a:rPr lang="en-US" altLang="zh-CN" b="0" i="0" dirty="0">
                <a:solidFill>
                  <a:srgbClr val="060607"/>
                </a:solidFill>
                <a:effectLst/>
                <a:latin typeface="-apple-system"/>
              </a:rPr>
              <a:t>[0, 1] </a:t>
            </a:r>
            <a:r>
              <a:rPr lang="zh-CN" altLang="en-US" b="0" i="0" dirty="0">
                <a:solidFill>
                  <a:srgbClr val="060607"/>
                </a:solidFill>
                <a:effectLst/>
                <a:latin typeface="-apple-system"/>
              </a:rPr>
              <a:t>区间内。然而，这并不意味着归一化会消除异常值的影响，只是将其缩放。</a:t>
            </a:r>
          </a:p>
          <a:p>
            <a:pPr eaLnBrk="1" hangingPunct="1"/>
            <a:endParaRPr lang="zh-CN" altLang="zh-CN" dirty="0">
              <a:latin typeface="Arial" panose="020B07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43</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panose="020B0704020202020204" pitchFamily="34" charset="0"/>
                <a:ea typeface="宋体" pitchFamily="2" charset="-122"/>
                <a:cs typeface="+mn-cs"/>
              </a:rPr>
              <a:t> </a:t>
            </a:r>
            <a:r>
              <a:rPr lang="en-US" altLang="zh-CN" sz="1200" kern="1200" dirty="0">
                <a:solidFill>
                  <a:schemeClr val="tx1"/>
                </a:solidFill>
                <a:effectLst/>
                <a:latin typeface="Arial" panose="020B0704020202020204" pitchFamily="34" charset="0"/>
                <a:ea typeface="宋体" pitchFamily="2" charset="-122"/>
                <a:cs typeface="+mn-cs"/>
              </a:rPr>
              <a:t>举个例子，一个包含两个特征的数据，其中一个特征取值范围为5000~10000，另一个特征取值范围仅有0.1-1，实际在建模训练时，无论什么模型，第一个特征对模型结果的影响都会大于第二个特征，这样的模型是很难有效做出准确预测的。</a:t>
            </a:r>
            <a:endParaRPr lang="zh-CN" altLang="zh-CN" sz="1200" kern="1200" dirty="0">
              <a:solidFill>
                <a:schemeClr val="tx1"/>
              </a:solidFill>
              <a:effectLst/>
              <a:latin typeface="Arial" panose="020B0704020202020204" pitchFamily="34" charset="0"/>
              <a:ea typeface="宋体" pitchFamily="2" charset="-122"/>
              <a:cs typeface="+mn-cs"/>
            </a:endParaRPr>
          </a:p>
          <a:p>
            <a:r>
              <a:rPr lang="en-US" altLang="zh-CN" sz="1200" kern="1200" dirty="0">
                <a:solidFill>
                  <a:schemeClr val="tx1"/>
                </a:solidFill>
                <a:effectLst/>
                <a:latin typeface="Arial" panose="020B0704020202020204" pitchFamily="34" charset="0"/>
                <a:ea typeface="宋体" pitchFamily="2" charset="-122"/>
                <a:cs typeface="+mn-cs"/>
              </a:rPr>
              <a:t> </a:t>
            </a:r>
            <a:r>
              <a:rPr lang="en-US" altLang="zh-CN" sz="1200" kern="1200" dirty="0" err="1">
                <a:solidFill>
                  <a:schemeClr val="tx1"/>
                </a:solidFill>
                <a:effectLst/>
                <a:latin typeface="Arial" panose="020B0704020202020204" pitchFamily="34" charset="0"/>
                <a:ea typeface="宋体" pitchFamily="2" charset="-122"/>
                <a:cs typeface="+mn-cs"/>
              </a:rPr>
              <a:t>数据标准化为了不同特征之间具备可比性，经过标准化变换之后的特征分布没有发生改变</a:t>
            </a:r>
            <a:r>
              <a:rPr lang="en-US" altLang="zh-CN" sz="1200" kern="1200" dirty="0">
                <a:solidFill>
                  <a:schemeClr val="tx1"/>
                </a:solidFill>
                <a:effectLst/>
                <a:latin typeface="Arial" panose="020B0704020202020204" pitchFamily="34" charset="0"/>
                <a:ea typeface="宋体" pitchFamily="2" charset="-122"/>
                <a:cs typeface="+mn-cs"/>
              </a:rPr>
              <a:t>。</a:t>
            </a:r>
          </a:p>
          <a:p>
            <a:endParaRPr lang="zh-CN" altLang="zh-CN" sz="1200" kern="1200" dirty="0">
              <a:solidFill>
                <a:schemeClr val="tx1"/>
              </a:solidFill>
              <a:effectLst/>
              <a:latin typeface="Arial" panose="020B0704020202020204" pitchFamily="34" charset="0"/>
              <a:ea typeface="宋体" pitchFamily="2" charset="-122"/>
              <a:cs typeface="+mn-cs"/>
            </a:endParaRPr>
          </a:p>
          <a:p>
            <a:pPr eaLnBrk="1" hangingPunct="1"/>
            <a:r>
              <a:rPr lang="zh-CN" altLang="zh-CN" dirty="0">
                <a:latin typeface="Arial" panose="020B0704020202020204" pitchFamily="34" charset="0"/>
              </a:rPr>
              <a:t>决策树及其集成方法（如随机森林、XGBoost、LightGBM）</a:t>
            </a:r>
          </a:p>
          <a:p>
            <a:pPr eaLnBrk="1" hangingPunct="1"/>
            <a:r>
              <a:rPr lang="zh-CN" altLang="zh-CN" dirty="0">
                <a:latin typeface="Arial" panose="020B0704020202020204" pitchFamily="34" charset="0"/>
              </a:rPr>
              <a:t>对于决策树（Decision Tree）以及基于决策树的集成学习模型（如随机森林Random Forest、XGBoost、LightGBM等），这些模型确实对特征的量纲（即特征的取值大小）不敏感。这是因为决策树模型在划分节点时主要依赖于特征值之间的相对大小关系（如是否大于某个阈值），而不是具体的数值大小。因此，对于这类模型来说，通常不需要进行数据的归一化或标准化处理。</a:t>
            </a:r>
          </a:p>
          <a:p>
            <a:pPr eaLnBrk="1" hangingPunct="1"/>
            <a:r>
              <a:rPr lang="zh-CN" altLang="zh-CN" dirty="0">
                <a:latin typeface="Arial" panose="020B0704020202020204" pitchFamily="34" charset="0"/>
              </a:rPr>
              <a:t>朴素贝叶斯（Naive Bayes）</a:t>
            </a:r>
          </a:p>
          <a:p>
            <a:pPr eaLnBrk="1" hangingPunct="1"/>
            <a:r>
              <a:rPr lang="zh-CN" altLang="zh-CN" dirty="0">
                <a:latin typeface="Arial" panose="020B0704020202020204" pitchFamily="34" charset="0"/>
              </a:rPr>
              <a:t>朴素贝叶斯模型虽然也不完全依赖于特征的绝对数值大小，但它对特征值分布有一定的假设（如特征之间相互独立且同分布），并且这些假设在某些情况下可能受到特征量纲的影响。特别是当特征具有不同的量纲或取值范围时，可能会违反朴素贝叶斯模型的一些基本假设，从而影响模型的性能。然而，在实际应用中，朴素贝叶斯对数据的预处理要求并不如决策树及其集成方法那样严格，但在某些特定场景下，适当的归一化或标准化处理可能有助于提升模型的表现。</a:t>
            </a:r>
          </a:p>
          <a:p>
            <a:pPr eaLnBrk="1" hangingPunct="1"/>
            <a:endParaRPr lang="zh-CN" altLang="zh-CN" dirty="0">
              <a:latin typeface="Arial" panose="020B0704020202020204" pitchFamily="34" charset="0"/>
            </a:endParaRPr>
          </a:p>
          <a:p>
            <a:pPr eaLnBrk="1" hangingPunct="1"/>
            <a:r>
              <a:rPr lang="zh-CN" altLang="zh-CN" dirty="0">
                <a:latin typeface="Arial" panose="020B0704020202020204" pitchFamily="34" charset="0"/>
              </a:rPr>
              <a:t>总结</a:t>
            </a:r>
          </a:p>
          <a:p>
            <a:pPr eaLnBrk="1" hangingPunct="1"/>
            <a:r>
              <a:rPr lang="zh-CN" altLang="zh-CN" dirty="0">
                <a:latin typeface="Arial" panose="020B0704020202020204" pitchFamily="34" charset="0"/>
              </a:rPr>
              <a:t>对于决策树及其集成方法（如随机森林、XGBoost、LightGBM），通常不需要进行数据的归一化或标准化处理，因为这些模型对特征的量纲不敏感。</a:t>
            </a:r>
          </a:p>
          <a:p>
            <a:pPr eaLnBrk="1" hangingPunct="1"/>
            <a:r>
              <a:rPr lang="zh-CN" altLang="zh-CN" dirty="0">
                <a:latin typeface="Arial" panose="020B0704020202020204" pitchFamily="34" charset="0"/>
              </a:rPr>
              <a:t>对于朴素贝叶斯模型，虽然对数据的预处理要求不如决策树模型严格，但在某些特定场景下，适当的归一化或标准化处理可能有助于提升模型的表现。</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44</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模型是一个线性模型，欠拟合，不能很好地适应我们的训练集；第二个模型过于强调拟合原始数据，而丢失了算法的本质：预测新数据。我们可以看出，若给出一个新的值使之预测，它将表现的很差，是过拟合，虽然能非常好地适应我们的训练集但在新输入变量进行预测时可能会效果不好；而第三个模型似乎最合适。</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45</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随机剪裁，水平翻转，光照颜色抖动，</a:t>
            </a:r>
            <a:r>
              <a:rPr lang="en-US" altLang="zh-CN" dirty="0"/>
              <a:t>  </a:t>
            </a:r>
            <a:r>
              <a:rPr lang="zh-CN" altLang="en-US" dirty="0"/>
              <a:t>早停，</a:t>
            </a:r>
            <a:r>
              <a:rPr lang="en-US" altLang="zh-CN" dirty="0"/>
              <a:t> dropout</a:t>
            </a:r>
            <a:r>
              <a:rPr lang="zh-CN" altLang="en-US" dirty="0"/>
              <a:t>，</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46</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48</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GB" altLang="zh-CN" b="0" i="0" dirty="0">
                <a:solidFill>
                  <a:srgbClr val="060607"/>
                </a:solidFill>
                <a:effectLst/>
                <a:latin typeface="-apple-system"/>
              </a:rPr>
              <a:t>L1</a:t>
            </a:r>
            <a:r>
              <a:rPr lang="zh-CN" altLang="en-US" b="0" i="0" dirty="0">
                <a:solidFill>
                  <a:srgbClr val="060607"/>
                </a:solidFill>
                <a:effectLst/>
                <a:latin typeface="-apple-system"/>
              </a:rPr>
              <a:t>正则化通过向损失函数添加参数的绝对值之和作为惩罚项，促使模型在优化过程中倾向于产生稀疏权重。这意味着许多参数值会趋向于零，从而实现特征的自动选择。这种稀疏性使得模型更加简洁，并且减少了模型的复杂度。</a:t>
            </a:r>
            <a:endParaRPr lang="en-US" altLang="zh-CN" b="0" i="0" dirty="0">
              <a:solidFill>
                <a:srgbClr val="060607"/>
              </a:solidFill>
              <a:effectLst/>
              <a:latin typeface="-apple-system"/>
            </a:endParaRPr>
          </a:p>
          <a:p>
            <a:pPr algn="l">
              <a:buFont typeface="+mj-lt"/>
              <a:buAutoNum type="arabicPeriod"/>
            </a:pPr>
            <a:r>
              <a:rPr lang="zh-CN" altLang="en-US" b="1" i="0" dirty="0">
                <a:solidFill>
                  <a:srgbClr val="060607"/>
                </a:solidFill>
                <a:effectLst/>
                <a:latin typeface="-apple-system"/>
              </a:rPr>
              <a:t>梯度下降</a:t>
            </a:r>
            <a:r>
              <a:rPr lang="zh-CN" altLang="en-US" b="0" i="0" dirty="0">
                <a:solidFill>
                  <a:srgbClr val="060607"/>
                </a:solidFill>
                <a:effectLst/>
                <a:latin typeface="-apple-system"/>
              </a:rPr>
              <a:t>：在梯度下降算法中，参数更新的规则是基于梯度的方向。对于</a:t>
            </a:r>
            <a:r>
              <a:rPr lang="en-GB" altLang="zh-CN" b="0" i="0" dirty="0">
                <a:solidFill>
                  <a:srgbClr val="060607"/>
                </a:solidFill>
                <a:effectLst/>
                <a:latin typeface="-apple-system"/>
              </a:rPr>
              <a:t>L1</a:t>
            </a:r>
            <a:r>
              <a:rPr lang="zh-CN" altLang="en-US" b="0" i="0" dirty="0">
                <a:solidFill>
                  <a:srgbClr val="060607"/>
                </a:solidFill>
                <a:effectLst/>
                <a:latin typeface="-apple-system"/>
              </a:rPr>
              <a:t>正则化，梯度不仅包括损失函数的梯度，还包括正则化项的梯度。然而，</a:t>
            </a:r>
            <a:r>
              <a:rPr lang="en-GB" altLang="zh-CN" b="0" i="0" dirty="0">
                <a:solidFill>
                  <a:srgbClr val="060607"/>
                </a:solidFill>
                <a:effectLst/>
                <a:latin typeface="-apple-system"/>
              </a:rPr>
              <a:t>L1</a:t>
            </a:r>
            <a:r>
              <a:rPr lang="zh-CN" altLang="en-US" b="0" i="0" dirty="0">
                <a:solidFill>
                  <a:srgbClr val="060607"/>
                </a:solidFill>
                <a:effectLst/>
                <a:latin typeface="-apple-system"/>
              </a:rPr>
              <a:t>范数的梯度在数学上是不定义的（在零点处），因此在实际应用中通常使用次梯度（</a:t>
            </a:r>
            <a:r>
              <a:rPr lang="en-GB" altLang="zh-CN" b="0" i="0" dirty="0">
                <a:solidFill>
                  <a:srgbClr val="060607"/>
                </a:solidFill>
                <a:effectLst/>
                <a:latin typeface="-apple-system"/>
              </a:rPr>
              <a:t>sub-gradient</a:t>
            </a:r>
            <a:r>
              <a:rPr lang="zh-CN" altLang="en-GB" b="0" i="0" dirty="0">
                <a:solidFill>
                  <a:srgbClr val="060607"/>
                </a:solidFill>
                <a:effectLst/>
                <a:latin typeface="-apple-system"/>
              </a:rPr>
              <a:t>）。</a:t>
            </a:r>
          </a:p>
          <a:p>
            <a:pPr algn="l">
              <a:buFont typeface="+mj-lt"/>
              <a:buAutoNum type="arabicPeriod"/>
            </a:pPr>
            <a:r>
              <a:rPr lang="zh-CN" altLang="en-US" b="1" i="0" dirty="0">
                <a:solidFill>
                  <a:srgbClr val="060607"/>
                </a:solidFill>
                <a:effectLst/>
                <a:latin typeface="-apple-system"/>
              </a:rPr>
              <a:t>次梯度</a:t>
            </a:r>
            <a:r>
              <a:rPr lang="zh-CN" altLang="en-US" b="0" i="0" dirty="0">
                <a:solidFill>
                  <a:srgbClr val="060607"/>
                </a:solidFill>
                <a:effectLst/>
                <a:latin typeface="-apple-system"/>
              </a:rPr>
              <a:t>：对于</a:t>
            </a:r>
            <a:r>
              <a:rPr lang="en-GB" altLang="zh-CN" b="0" i="0" dirty="0">
                <a:solidFill>
                  <a:srgbClr val="060607"/>
                </a:solidFill>
                <a:effectLst/>
                <a:latin typeface="-apple-system"/>
              </a:rPr>
              <a:t>L1</a:t>
            </a:r>
            <a:r>
              <a:rPr lang="zh-CN" altLang="en-US" b="0" i="0" dirty="0">
                <a:solidFill>
                  <a:srgbClr val="060607"/>
                </a:solidFill>
                <a:effectLst/>
                <a:latin typeface="-apple-system"/>
              </a:rPr>
              <a:t>正则化，次梯度在</a:t>
            </a:r>
            <a:r>
              <a:rPr lang="el-GR" altLang="zh-CN" b="0" i="0" dirty="0">
                <a:solidFill>
                  <a:srgbClr val="060607"/>
                </a:solidFill>
                <a:effectLst/>
                <a:latin typeface="KaTeX_Main"/>
              </a:rPr>
              <a:t>β</a:t>
            </a:r>
            <a:r>
              <a:rPr lang="en-GB" altLang="zh-CN" b="0" i="0" dirty="0">
                <a:solidFill>
                  <a:srgbClr val="060607"/>
                </a:solidFill>
                <a:effectLst/>
                <a:latin typeface="KaTeX_Main"/>
              </a:rPr>
              <a:t>j≠0</a:t>
            </a:r>
            <a:r>
              <a:rPr lang="el-GR" altLang="zh-CN" b="0" i="1" dirty="0">
                <a:solidFill>
                  <a:srgbClr val="060607"/>
                </a:solidFill>
                <a:effectLst/>
                <a:latin typeface="KaTeX_Math"/>
              </a:rPr>
              <a:t>β</a:t>
            </a:r>
            <a:r>
              <a:rPr lang="en-GB" altLang="zh-CN" b="0" i="1" dirty="0">
                <a:solidFill>
                  <a:srgbClr val="060607"/>
                </a:solidFill>
                <a:effectLst/>
                <a:latin typeface="KaTeX_Math"/>
              </a:rPr>
              <a:t>j</a:t>
            </a:r>
            <a:r>
              <a:rPr lang="en-GB" altLang="zh-CN" b="0" i="0" dirty="0">
                <a:solidFill>
                  <a:srgbClr val="060607"/>
                </a:solidFill>
                <a:effectLst/>
                <a:latin typeface="KaTeX_Main"/>
              </a:rPr>
              <a:t>​=0</a:t>
            </a:r>
            <a:r>
              <a:rPr lang="zh-CN" altLang="en-US" b="0" i="0" dirty="0">
                <a:solidFill>
                  <a:srgbClr val="060607"/>
                </a:solidFill>
                <a:effectLst/>
                <a:latin typeface="-apple-system"/>
              </a:rPr>
              <a:t>时就是</a:t>
            </a:r>
            <a:r>
              <a:rPr lang="en-GB" altLang="zh-CN" b="0" i="0" dirty="0">
                <a:solidFill>
                  <a:srgbClr val="060607"/>
                </a:solidFill>
                <a:effectLst/>
                <a:latin typeface="KaTeX_Main"/>
              </a:rPr>
              <a:t>sign(</a:t>
            </a:r>
            <a:r>
              <a:rPr lang="el-GR" altLang="zh-CN" b="0" i="0" dirty="0">
                <a:solidFill>
                  <a:srgbClr val="060607"/>
                </a:solidFill>
                <a:effectLst/>
                <a:latin typeface="KaTeX_Main"/>
              </a:rPr>
              <a:t>β</a:t>
            </a:r>
            <a:r>
              <a:rPr lang="en-GB" altLang="zh-CN" b="0" i="0" dirty="0">
                <a:solidFill>
                  <a:srgbClr val="060607"/>
                </a:solidFill>
                <a:effectLst/>
                <a:latin typeface="KaTeX_Main"/>
              </a:rPr>
              <a:t>j)sign(</a:t>
            </a:r>
            <a:r>
              <a:rPr lang="el-GR" altLang="zh-CN" b="0" i="1" dirty="0">
                <a:solidFill>
                  <a:srgbClr val="060607"/>
                </a:solidFill>
                <a:effectLst/>
                <a:latin typeface="KaTeX_Math"/>
              </a:rPr>
              <a:t>β</a:t>
            </a:r>
            <a:r>
              <a:rPr lang="en-GB" altLang="zh-CN" b="0" i="1" dirty="0">
                <a:solidFill>
                  <a:srgbClr val="060607"/>
                </a:solidFill>
                <a:effectLst/>
                <a:latin typeface="KaTeX_Math"/>
              </a:rPr>
              <a:t>j</a:t>
            </a:r>
            <a:r>
              <a:rPr lang="en-GB" altLang="zh-CN" b="0" i="0" dirty="0">
                <a:solidFill>
                  <a:srgbClr val="060607"/>
                </a:solidFill>
                <a:effectLst/>
                <a:latin typeface="KaTeX_Main"/>
              </a:rPr>
              <a:t>​)</a:t>
            </a:r>
            <a:r>
              <a:rPr lang="zh-CN" altLang="en-GB" b="0" i="0" dirty="0">
                <a:solidFill>
                  <a:srgbClr val="060607"/>
                </a:solidFill>
                <a:effectLst/>
                <a:latin typeface="-apple-system"/>
              </a:rPr>
              <a:t>，</a:t>
            </a:r>
            <a:r>
              <a:rPr lang="zh-CN" altLang="en-US" b="0" i="0" dirty="0">
                <a:solidFill>
                  <a:srgbClr val="060607"/>
                </a:solidFill>
                <a:effectLst/>
                <a:latin typeface="-apple-system"/>
              </a:rPr>
              <a:t>而在</a:t>
            </a:r>
            <a:r>
              <a:rPr lang="el-GR" altLang="zh-CN" b="0" i="0" dirty="0">
                <a:solidFill>
                  <a:srgbClr val="060607"/>
                </a:solidFill>
                <a:effectLst/>
                <a:latin typeface="KaTeX_Main"/>
              </a:rPr>
              <a:t>β</a:t>
            </a:r>
            <a:r>
              <a:rPr lang="en-GB" altLang="zh-CN" b="0" i="0" dirty="0">
                <a:solidFill>
                  <a:srgbClr val="060607"/>
                </a:solidFill>
                <a:effectLst/>
                <a:latin typeface="KaTeX_Main"/>
              </a:rPr>
              <a:t>j=0</a:t>
            </a:r>
            <a:r>
              <a:rPr lang="el-GR" altLang="zh-CN" b="0" i="1" dirty="0">
                <a:solidFill>
                  <a:srgbClr val="060607"/>
                </a:solidFill>
                <a:effectLst/>
                <a:latin typeface="KaTeX_Math"/>
              </a:rPr>
              <a:t>β</a:t>
            </a:r>
            <a:r>
              <a:rPr lang="en-GB" altLang="zh-CN" b="0" i="1" dirty="0">
                <a:solidFill>
                  <a:srgbClr val="060607"/>
                </a:solidFill>
                <a:effectLst/>
                <a:latin typeface="KaTeX_Math"/>
              </a:rPr>
              <a:t>j</a:t>
            </a:r>
            <a:r>
              <a:rPr lang="en-GB" altLang="zh-CN" b="0" i="0" dirty="0">
                <a:solidFill>
                  <a:srgbClr val="060607"/>
                </a:solidFill>
                <a:effectLst/>
                <a:latin typeface="KaTeX_Main"/>
              </a:rPr>
              <a:t>​=0</a:t>
            </a:r>
            <a:r>
              <a:rPr lang="zh-CN" altLang="en-US" b="0" i="0" dirty="0">
                <a:solidFill>
                  <a:srgbClr val="060607"/>
                </a:solidFill>
                <a:effectLst/>
                <a:latin typeface="-apple-system"/>
              </a:rPr>
              <a:t>时可以是任何介于</a:t>
            </a:r>
            <a:r>
              <a:rPr lang="en-US" altLang="zh-CN" b="0" i="0" dirty="0">
                <a:solidFill>
                  <a:srgbClr val="060607"/>
                </a:solidFill>
                <a:effectLst/>
                <a:latin typeface="-apple-system"/>
              </a:rPr>
              <a:t>[-1, 1]</a:t>
            </a:r>
            <a:r>
              <a:rPr lang="zh-CN" altLang="en-US" b="0" i="0" dirty="0">
                <a:solidFill>
                  <a:srgbClr val="060607"/>
                </a:solidFill>
                <a:effectLst/>
                <a:latin typeface="-apple-system"/>
              </a:rPr>
              <a:t>之间的值。这意味着当参数值接近零时，次梯度会推动参数向零点移动。</a:t>
            </a:r>
          </a:p>
          <a:p>
            <a:pPr algn="l">
              <a:buFont typeface="+mj-lt"/>
              <a:buAutoNum type="arabicPeriod"/>
            </a:pPr>
            <a:r>
              <a:rPr lang="zh-CN" altLang="en-US" b="1" i="0" dirty="0">
                <a:solidFill>
                  <a:srgbClr val="060607"/>
                </a:solidFill>
                <a:effectLst/>
                <a:latin typeface="-apple-system"/>
              </a:rPr>
              <a:t>参数更新</a:t>
            </a:r>
            <a:r>
              <a:rPr lang="zh-CN" altLang="en-US" b="0" i="0" dirty="0">
                <a:solidFill>
                  <a:srgbClr val="060607"/>
                </a:solidFill>
                <a:effectLst/>
                <a:latin typeface="-apple-system"/>
              </a:rPr>
              <a:t>：在每次迭代中，如果某个特征的系数较小，</a:t>
            </a:r>
            <a:r>
              <a:rPr lang="en-GB" altLang="zh-CN" b="0" i="0" dirty="0">
                <a:solidFill>
                  <a:srgbClr val="060607"/>
                </a:solidFill>
                <a:effectLst/>
                <a:latin typeface="-apple-system"/>
              </a:rPr>
              <a:t>L1</a:t>
            </a:r>
            <a:r>
              <a:rPr lang="zh-CN" altLang="en-US" b="0" i="0" dirty="0">
                <a:solidFill>
                  <a:srgbClr val="060607"/>
                </a:solidFill>
                <a:effectLst/>
                <a:latin typeface="-apple-system"/>
              </a:rPr>
              <a:t>正则化项会倾向于进一步减少这个系数，甚至使其变为零。这是因为正则化项对系数的惩罚随着系数绝对值的增加而增加，从而在优化过程中“鼓励”系数向零点移动。</a:t>
            </a:r>
            <a:endParaRPr lang="en-US" altLang="zh-CN" b="0" i="0" dirty="0">
              <a:solidFill>
                <a:srgbClr val="060607"/>
              </a:solidFill>
              <a:effectLst/>
              <a:latin typeface="-apple-system"/>
            </a:endParaRPr>
          </a:p>
          <a:p>
            <a:pPr algn="l">
              <a:buFont typeface="+mj-lt"/>
              <a:buAutoNum type="arabicPeriod"/>
            </a:pPr>
            <a:r>
              <a:rPr lang="zh-CN" altLang="en-US" b="0" i="0" dirty="0">
                <a:solidFill>
                  <a:srgbClr val="060607"/>
                </a:solidFill>
                <a:effectLst/>
                <a:latin typeface="-apple-system"/>
              </a:rPr>
              <a:t>通过这种方式，</a:t>
            </a:r>
            <a:r>
              <a:rPr lang="en-GB" altLang="zh-CN" b="0" i="0" dirty="0">
                <a:solidFill>
                  <a:srgbClr val="060607"/>
                </a:solidFill>
                <a:effectLst/>
                <a:latin typeface="-apple-system"/>
              </a:rPr>
              <a:t>L1</a:t>
            </a:r>
            <a:r>
              <a:rPr lang="zh-CN" altLang="en-US" b="0" i="0" dirty="0">
                <a:solidFill>
                  <a:srgbClr val="060607"/>
                </a:solidFill>
                <a:effectLst/>
                <a:latin typeface="-apple-system"/>
              </a:rPr>
              <a:t>正则化实际上执行了一种自动的特征选择。只有那些对模型预测有显著影响的特征才会保留在最终模型中，而其他不重要的特征则被排除。</a:t>
            </a:r>
          </a:p>
          <a:p>
            <a:endParaRPr lang="zh-CN" altLang="en-US" dirty="0"/>
          </a:p>
          <a:p>
            <a:r>
              <a:rPr lang="zh-CN" altLang="en-US" dirty="0"/>
              <a:t>项也会减小，从而更容易在优化过程中被压缩为零。这种稀疏性有助于特征选择，因为非零参数对应的特征通常被认为是对模型有重要贡献的。</a:t>
            </a:r>
          </a:p>
          <a:p>
            <a:r>
              <a:rPr lang="zh-CN" altLang="en-US" dirty="0"/>
              <a:t>L2正则化：则不会将权重完全压缩为零，而是将它们压缩到一个小的范围内。所有特征都会有不为零的权重，但权重的大小会受到限制。因此，L2正则化通常不会产生稀疏解。</a:t>
            </a:r>
          </a:p>
          <a:p>
            <a:r>
              <a:rPr lang="zh-CN" altLang="en-US" dirty="0"/>
              <a:t>3. 解的稳定性</a:t>
            </a:r>
          </a:p>
          <a:p>
            <a:r>
              <a:rPr lang="zh-CN" altLang="en-US" dirty="0"/>
              <a:t>L1正则化：在某些情况下可能存在多个解，因为其对参数的绝对值进行惩罚，使得参数的符号变化对正则化项没有影响。因此，在优化过程中可能会出现多个等价的局部最优解。</a:t>
            </a:r>
          </a:p>
          <a:p>
            <a:r>
              <a:rPr lang="zh-CN" altLang="en-US" dirty="0"/>
              <a:t>L2正则化：通常具有少数解，尤其是当特征数量少于样本数量时。这是因为L2正则化对参数的平方进行惩罚，使得参数的大小受到严格的限制，从而更容易收敛到全局最优解。</a:t>
            </a:r>
          </a:p>
          <a:p>
            <a:r>
              <a:rPr lang="zh-CN" altLang="en-US" dirty="0"/>
              <a:t>4. 计算复杂度</a:t>
            </a:r>
          </a:p>
          <a:p>
            <a:r>
              <a:rPr lang="zh-CN" altLang="en-US" dirty="0"/>
              <a:t>L1正则化：在某些算法中可能更难优化。因为稀疏解意味着模型需要处理更多的参数（虽然大部分为零），这可能会增加计算的复杂性。同时，L1正则化的梯度在零点处不可导，实际中常用次梯度来近似。</a:t>
            </a:r>
          </a:p>
          <a:p>
            <a:r>
              <a:rPr lang="zh-CN" altLang="en-US" dirty="0"/>
              <a:t>L2正则化：在数学上更易处理和优化，因为它的梯度是连续的。这意味着在优化过程中可以使用更高效的算法（如梯度下降）来找到最优解。</a:t>
            </a:r>
          </a:p>
          <a:p>
            <a:r>
              <a:rPr lang="zh-CN" altLang="en-US" dirty="0"/>
              <a:t>5. 对异常值的鲁棒性</a:t>
            </a:r>
          </a:p>
          <a:p>
            <a:r>
              <a:rPr lang="zh-CN" altLang="en-US" dirty="0"/>
              <a:t>L1正则化：对异常值更鲁棒，因为它不会过分地惩罚大的权重。在存在异常值的情况下，L1正则化可以更好地保持模型的稳定性。</a:t>
            </a:r>
          </a:p>
          <a:p>
            <a:r>
              <a:rPr lang="zh-CN" altLang="en-US" dirty="0"/>
              <a:t>L2正则化：对异常值相对敏感，因为它对参数的平方进行惩罚，使得大的权重会受到更大的惩罚。因此，在存在异常值的情况下，L2正则化可能会使模型对异常值产生过度的反应。</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49</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如果用的是</a:t>
            </a:r>
            <a:r>
              <a:rPr lang="en-US" altLang="zh-CN" dirty="0"/>
              <a:t>L1</a:t>
            </a:r>
            <a:r>
              <a:rPr lang="zh-CN" altLang="en-US" dirty="0"/>
              <a:t>正则化</a:t>
            </a:r>
            <a:r>
              <a:rPr lang="en-US" altLang="zh-CN" dirty="0"/>
              <a:t>,W</a:t>
            </a:r>
            <a:r>
              <a:rPr lang="zh-CN" altLang="en-US" dirty="0"/>
              <a:t>最终会是稀疏的</a:t>
            </a:r>
            <a:r>
              <a:rPr lang="en-US" altLang="zh-CN" dirty="0"/>
              <a:t>,</a:t>
            </a:r>
            <a:r>
              <a:rPr lang="zh-CN" altLang="en-US" dirty="0"/>
              <a:t>也就是说</a:t>
            </a:r>
            <a:r>
              <a:rPr lang="en-US" altLang="zh-CN" dirty="0"/>
              <a:t>w</a:t>
            </a:r>
            <a:r>
              <a:rPr lang="zh-CN" altLang="en-US" dirty="0"/>
              <a:t>向量中有很多</a:t>
            </a:r>
            <a:r>
              <a:rPr lang="en-US" altLang="zh-CN" dirty="0"/>
              <a:t>0,</a:t>
            </a:r>
            <a:r>
              <a:rPr lang="zh-CN" altLang="en-US" dirty="0"/>
              <a:t>有人说这样有利于压缩模型</a:t>
            </a:r>
            <a:r>
              <a:rPr lang="en-US" altLang="zh-CN" dirty="0"/>
              <a:t>,</a:t>
            </a:r>
            <a:r>
              <a:rPr lang="zh-CN" altLang="en-US" dirty="0"/>
              <a:t>因为集合中参数均为</a:t>
            </a:r>
            <a:r>
              <a:rPr lang="en-US" altLang="zh-CN" dirty="0"/>
              <a:t>0,</a:t>
            </a:r>
            <a:r>
              <a:rPr lang="zh-CN" altLang="en-US" dirty="0"/>
              <a:t>存储模型所占用的内存更少</a:t>
            </a:r>
            <a:r>
              <a:rPr lang="en-US" altLang="zh-CN" dirty="0"/>
              <a:t>.</a:t>
            </a:r>
            <a:r>
              <a:rPr lang="zh-CN" altLang="en-US" dirty="0"/>
              <a:t>实际上</a:t>
            </a:r>
            <a:r>
              <a:rPr lang="en-US" altLang="zh-CN" dirty="0"/>
              <a:t>,</a:t>
            </a:r>
            <a:r>
              <a:rPr lang="zh-CN" altLang="en-US" dirty="0"/>
              <a:t>虽然</a:t>
            </a:r>
            <a:r>
              <a:rPr lang="en-US" altLang="zh-CN" dirty="0"/>
              <a:t>L1</a:t>
            </a:r>
            <a:r>
              <a:rPr lang="zh-CN" altLang="en-US" dirty="0"/>
              <a:t>正则化使模型变得稀疏</a:t>
            </a:r>
            <a:r>
              <a:rPr lang="en-US" altLang="zh-CN" dirty="0"/>
              <a:t>,</a:t>
            </a:r>
            <a:r>
              <a:rPr lang="zh-CN" altLang="en-US" dirty="0"/>
              <a:t>却没有降低太多存储内存</a:t>
            </a:r>
            <a:r>
              <a:rPr lang="en-US" altLang="zh-CN" dirty="0"/>
              <a:t>,</a:t>
            </a:r>
            <a:r>
              <a:rPr lang="zh-CN" altLang="en-US" dirty="0"/>
              <a:t>所以我认为这并不是</a:t>
            </a:r>
            <a:r>
              <a:rPr lang="en-US" altLang="zh-CN" dirty="0"/>
              <a:t>L1</a:t>
            </a:r>
            <a:r>
              <a:rPr lang="zh-CN" altLang="en-US" dirty="0"/>
              <a:t>正则化的目的</a:t>
            </a:r>
            <a:r>
              <a:rPr lang="en-US" altLang="zh-CN" dirty="0"/>
              <a:t>,</a:t>
            </a:r>
            <a:r>
              <a:rPr lang="zh-CN" altLang="en-US" dirty="0"/>
              <a:t>至少不是为了压缩模型</a:t>
            </a:r>
            <a:r>
              <a:rPr lang="en-US" altLang="zh-CN" dirty="0"/>
              <a:t>,</a:t>
            </a:r>
            <a:r>
              <a:rPr lang="zh-CN" altLang="en-US" dirty="0"/>
              <a:t>人们在训练网络时</a:t>
            </a:r>
            <a:r>
              <a:rPr lang="en-US" altLang="zh-CN" dirty="0"/>
              <a:t>,</a:t>
            </a:r>
            <a:r>
              <a:rPr lang="zh-CN" altLang="en-US" dirty="0"/>
              <a:t>越来越倾向于使用</a:t>
            </a:r>
            <a:r>
              <a:rPr lang="en-US" altLang="zh-CN" dirty="0"/>
              <a:t>L2</a:t>
            </a:r>
            <a:r>
              <a:rPr lang="zh-CN" altLang="en-US" dirty="0"/>
              <a:t>正则化</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50</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51</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 </a:t>
            </a:r>
            <a:r>
              <a:rPr lang="en-US" altLang="zh-CN" dirty="0"/>
              <a:t>MSE </a:t>
            </a:r>
            <a:r>
              <a:rPr lang="zh-CN" altLang="en-US" dirty="0"/>
              <a:t>还是 </a:t>
            </a:r>
            <a:r>
              <a:rPr lang="en-US" altLang="zh-CN" dirty="0"/>
              <a:t>MAE </a:t>
            </a:r>
            <a:r>
              <a:rPr lang="zh-CN" altLang="en-US" dirty="0"/>
              <a:t>呢？</a:t>
            </a:r>
          </a:p>
          <a:p>
            <a:pPr algn="l">
              <a:buFont typeface="+mj-lt"/>
              <a:buAutoNum type="arabicPeriod"/>
            </a:pPr>
            <a:r>
              <a:rPr lang="zh-CN" altLang="en-US" b="1" i="0" dirty="0">
                <a:solidFill>
                  <a:srgbClr val="060607"/>
                </a:solidFill>
                <a:effectLst/>
                <a:latin typeface="-apple-system"/>
              </a:rPr>
              <a:t>对离群点的敏感度</a:t>
            </a:r>
            <a:r>
              <a:rPr lang="zh-CN" altLang="en-US" b="0" i="0" dirty="0">
                <a:solidFill>
                  <a:srgbClr val="060607"/>
                </a:solidFill>
                <a:effectLst/>
                <a:latin typeface="-apple-system"/>
              </a:rPr>
              <a:t>：</a:t>
            </a:r>
          </a:p>
          <a:p>
            <a:pPr marL="742950" lvl="1" indent="-285750" algn="l">
              <a:buFont typeface="+mj-lt"/>
              <a:buAutoNum type="arabicPeriod"/>
            </a:pPr>
            <a:r>
              <a:rPr lang="en-GB" altLang="zh-CN" b="1" i="0" dirty="0">
                <a:solidFill>
                  <a:srgbClr val="060607"/>
                </a:solidFill>
                <a:effectLst/>
                <a:latin typeface="-apple-system"/>
              </a:rPr>
              <a:t>MSE</a:t>
            </a:r>
            <a:r>
              <a:rPr lang="en-GB" altLang="zh-CN" b="0" i="0" dirty="0">
                <a:solidFill>
                  <a:srgbClr val="060607"/>
                </a:solidFill>
                <a:effectLst/>
                <a:latin typeface="-apple-system"/>
              </a:rPr>
              <a:t> </a:t>
            </a:r>
            <a:r>
              <a:rPr lang="zh-CN" altLang="en-US" b="0" i="0" dirty="0">
                <a:solidFill>
                  <a:srgbClr val="060607"/>
                </a:solidFill>
                <a:effectLst/>
                <a:latin typeface="-apple-system"/>
              </a:rPr>
              <a:t>对离群点非常敏感，因为误差的平方会放大离群点的影响。如果数据集中的离群点很重要，或者它们代表了需要关注的异常值，那么</a:t>
            </a:r>
            <a:r>
              <a:rPr lang="en-GB" altLang="zh-CN" b="0" i="0" dirty="0">
                <a:solidFill>
                  <a:srgbClr val="060607"/>
                </a:solidFill>
                <a:effectLst/>
                <a:latin typeface="-apple-system"/>
              </a:rPr>
              <a:t>MSE</a:t>
            </a:r>
            <a:r>
              <a:rPr lang="zh-CN" altLang="en-US" b="0" i="0" dirty="0">
                <a:solidFill>
                  <a:srgbClr val="060607"/>
                </a:solidFill>
                <a:effectLst/>
                <a:latin typeface="-apple-system"/>
              </a:rPr>
              <a:t>可能是更好的选择。</a:t>
            </a:r>
          </a:p>
          <a:p>
            <a:pPr marL="742950" lvl="1" indent="-285750" algn="l">
              <a:buFont typeface="+mj-lt"/>
              <a:buAutoNum type="arabicPeriod"/>
            </a:pPr>
            <a:r>
              <a:rPr lang="en-GB" altLang="zh-CN" b="1" i="0" dirty="0">
                <a:solidFill>
                  <a:srgbClr val="060607"/>
                </a:solidFill>
                <a:effectLst/>
                <a:latin typeface="-apple-system"/>
              </a:rPr>
              <a:t>MAE</a:t>
            </a:r>
            <a:r>
              <a:rPr lang="en-GB" altLang="zh-CN" b="0" i="0" dirty="0">
                <a:solidFill>
                  <a:srgbClr val="060607"/>
                </a:solidFill>
                <a:effectLst/>
                <a:latin typeface="-apple-system"/>
              </a:rPr>
              <a:t> </a:t>
            </a:r>
            <a:r>
              <a:rPr lang="zh-CN" altLang="en-US" b="0" i="0" dirty="0">
                <a:solidFill>
                  <a:srgbClr val="060607"/>
                </a:solidFill>
                <a:effectLst/>
                <a:latin typeface="-apple-system"/>
              </a:rPr>
              <a:t>对离群点的敏感度较低，因为它只计算误差的绝对值。如果离群点是由于数据损坏或错误采样产生的，并且你希望模型对这些点不太敏感，那么</a:t>
            </a:r>
            <a:r>
              <a:rPr lang="en-GB" altLang="zh-CN" b="0" i="0" dirty="0">
                <a:solidFill>
                  <a:srgbClr val="060607"/>
                </a:solidFill>
                <a:effectLst/>
                <a:latin typeface="-apple-system"/>
              </a:rPr>
              <a:t>MAE</a:t>
            </a:r>
            <a:r>
              <a:rPr lang="zh-CN" altLang="en-US" b="0" i="0" dirty="0">
                <a:solidFill>
                  <a:srgbClr val="060607"/>
                </a:solidFill>
                <a:effectLst/>
                <a:latin typeface="-apple-system"/>
              </a:rPr>
              <a:t>可能是更好的选择。</a:t>
            </a:r>
          </a:p>
          <a:p>
            <a:pPr algn="l">
              <a:buFont typeface="+mj-lt"/>
              <a:buAutoNum type="arabicPeriod"/>
            </a:pPr>
            <a:r>
              <a:rPr lang="zh-CN" altLang="en-US" b="1" i="0" dirty="0">
                <a:solidFill>
                  <a:srgbClr val="060607"/>
                </a:solidFill>
                <a:effectLst/>
                <a:latin typeface="-apple-system"/>
              </a:rPr>
              <a:t>优化和梯度计算</a:t>
            </a:r>
            <a:r>
              <a:rPr lang="zh-CN" altLang="en-US" b="0" i="0" dirty="0">
                <a:solidFill>
                  <a:srgbClr val="060607"/>
                </a:solidFill>
                <a:effectLst/>
                <a:latin typeface="-apple-system"/>
              </a:rPr>
              <a:t>：</a:t>
            </a:r>
          </a:p>
          <a:p>
            <a:pPr marL="742950" lvl="1" indent="-285750" algn="l">
              <a:buFont typeface="+mj-lt"/>
              <a:buAutoNum type="arabicPeriod"/>
            </a:pPr>
            <a:r>
              <a:rPr lang="en-GB" altLang="zh-CN" b="1" i="0" dirty="0">
                <a:solidFill>
                  <a:srgbClr val="060607"/>
                </a:solidFill>
                <a:effectLst/>
                <a:latin typeface="-apple-system"/>
              </a:rPr>
              <a:t>MSE</a:t>
            </a:r>
            <a:r>
              <a:rPr lang="en-GB" altLang="zh-CN" b="0" i="0" dirty="0">
                <a:solidFill>
                  <a:srgbClr val="060607"/>
                </a:solidFill>
                <a:effectLst/>
                <a:latin typeface="-apple-system"/>
              </a:rPr>
              <a:t> </a:t>
            </a:r>
            <a:r>
              <a:rPr lang="zh-CN" altLang="en-US" b="0" i="0" dirty="0">
                <a:solidFill>
                  <a:srgbClr val="060607"/>
                </a:solidFill>
                <a:effectLst/>
                <a:latin typeface="-apple-system"/>
              </a:rPr>
              <a:t>的梯度计算相对简单，因为其梯度是线性的，这使得梯度下降算法更容易实现和收敛。</a:t>
            </a:r>
          </a:p>
          <a:p>
            <a:pPr marL="742950" lvl="1" indent="-285750" algn="l">
              <a:buFont typeface="+mj-lt"/>
              <a:buAutoNum type="arabicPeriod"/>
            </a:pPr>
            <a:r>
              <a:rPr lang="en-GB" altLang="zh-CN" b="1" i="0" dirty="0">
                <a:solidFill>
                  <a:srgbClr val="060607"/>
                </a:solidFill>
                <a:effectLst/>
                <a:latin typeface="-apple-system"/>
              </a:rPr>
              <a:t>MAE</a:t>
            </a:r>
            <a:r>
              <a:rPr lang="en-GB" altLang="zh-CN" b="0" i="0" dirty="0">
                <a:solidFill>
                  <a:srgbClr val="060607"/>
                </a:solidFill>
                <a:effectLst/>
                <a:latin typeface="-apple-system"/>
              </a:rPr>
              <a:t> </a:t>
            </a:r>
            <a:r>
              <a:rPr lang="zh-CN" altLang="en-US" b="0" i="0" dirty="0">
                <a:solidFill>
                  <a:srgbClr val="060607"/>
                </a:solidFill>
                <a:effectLst/>
                <a:latin typeface="-apple-system"/>
              </a:rPr>
              <a:t>的梯度在误差为零时不可定义，需要使用次梯度或平滑技术来处理。这可能会使优化过程更加复杂。</a:t>
            </a:r>
          </a:p>
          <a:p>
            <a:pPr algn="l">
              <a:buFont typeface="+mj-lt"/>
              <a:buAutoNum type="arabicPeriod"/>
            </a:pPr>
            <a:r>
              <a:rPr lang="zh-CN" altLang="en-US" b="1" i="0" dirty="0">
                <a:solidFill>
                  <a:srgbClr val="060607"/>
                </a:solidFill>
                <a:effectLst/>
                <a:latin typeface="-apple-system"/>
              </a:rPr>
              <a:t>模型的目标</a:t>
            </a:r>
            <a:r>
              <a:rPr lang="zh-CN" altLang="en-US" b="0" i="0" dirty="0">
                <a:solidFill>
                  <a:srgbClr val="060607"/>
                </a:solidFill>
                <a:effectLst/>
                <a:latin typeface="-apple-system"/>
              </a:rPr>
              <a:t>：</a:t>
            </a:r>
          </a:p>
          <a:p>
            <a:pPr marL="742950" lvl="1" indent="-285750" algn="l">
              <a:buFont typeface="+mj-lt"/>
              <a:buAutoNum type="arabicPeriod"/>
            </a:pPr>
            <a:r>
              <a:rPr lang="zh-CN" altLang="en-US" b="0" i="0" dirty="0">
                <a:solidFill>
                  <a:srgbClr val="060607"/>
                </a:solidFill>
                <a:effectLst/>
                <a:latin typeface="-apple-system"/>
              </a:rPr>
              <a:t>如果模型的目标是最小化预测误差的期望值，那么</a:t>
            </a:r>
            <a:r>
              <a:rPr lang="en-GB" altLang="zh-CN" b="0" i="0" dirty="0">
                <a:solidFill>
                  <a:srgbClr val="060607"/>
                </a:solidFill>
                <a:effectLst/>
                <a:latin typeface="-apple-system"/>
              </a:rPr>
              <a:t>MSE</a:t>
            </a:r>
            <a:r>
              <a:rPr lang="zh-CN" altLang="en-US" b="0" i="0" dirty="0">
                <a:solidFill>
                  <a:srgbClr val="060607"/>
                </a:solidFill>
                <a:effectLst/>
                <a:latin typeface="-apple-system"/>
              </a:rPr>
              <a:t>是合适的，因为它直接度量了误差的平方的期望。</a:t>
            </a:r>
          </a:p>
          <a:p>
            <a:pPr marL="742950" lvl="1" indent="-285750" algn="l">
              <a:buFont typeface="+mj-lt"/>
              <a:buAutoNum type="arabicPeriod"/>
            </a:pPr>
            <a:r>
              <a:rPr lang="zh-CN" altLang="en-US" b="0" i="0" dirty="0">
                <a:solidFill>
                  <a:srgbClr val="060607"/>
                </a:solidFill>
                <a:effectLst/>
                <a:latin typeface="-apple-system"/>
              </a:rPr>
              <a:t>如果模型的目标是最小化预测误差的最大值（即最小化最坏情况下的误差），那么</a:t>
            </a:r>
            <a:r>
              <a:rPr lang="en-GB" altLang="zh-CN" b="0" i="0" dirty="0">
                <a:solidFill>
                  <a:srgbClr val="060607"/>
                </a:solidFill>
                <a:effectLst/>
                <a:latin typeface="-apple-system"/>
              </a:rPr>
              <a:t>MAE</a:t>
            </a:r>
            <a:r>
              <a:rPr lang="zh-CN" altLang="en-US" b="0" i="0" dirty="0">
                <a:solidFill>
                  <a:srgbClr val="060607"/>
                </a:solidFill>
                <a:effectLst/>
                <a:latin typeface="-apple-system"/>
              </a:rPr>
              <a:t>可能更合适，因为它提供了误差的直接度量。</a:t>
            </a:r>
          </a:p>
          <a:p>
            <a:pPr algn="l">
              <a:buFont typeface="+mj-lt"/>
              <a:buAutoNum type="arabicPeriod"/>
            </a:pPr>
            <a:r>
              <a:rPr lang="zh-CN" altLang="en-US" b="1" i="0" dirty="0">
                <a:solidFill>
                  <a:srgbClr val="060607"/>
                </a:solidFill>
                <a:effectLst/>
                <a:latin typeface="-apple-system"/>
              </a:rPr>
              <a:t>数据分布</a:t>
            </a:r>
            <a:r>
              <a:rPr lang="zh-CN" altLang="en-US" b="0" i="0" dirty="0">
                <a:solidFill>
                  <a:srgbClr val="060607"/>
                </a:solidFill>
                <a:effectLst/>
                <a:latin typeface="-apple-system"/>
              </a:rPr>
              <a:t>：</a:t>
            </a:r>
          </a:p>
          <a:p>
            <a:pPr marL="742950" lvl="1" indent="-285750" algn="l">
              <a:buFont typeface="+mj-lt"/>
              <a:buAutoNum type="arabicPeriod"/>
            </a:pPr>
            <a:r>
              <a:rPr lang="zh-CN" altLang="en-US" b="0" i="0" dirty="0">
                <a:solidFill>
                  <a:srgbClr val="060607"/>
                </a:solidFill>
                <a:effectLst/>
                <a:latin typeface="-apple-system"/>
              </a:rPr>
              <a:t>如果数据分布是高斯分布（正态分布），那么</a:t>
            </a:r>
            <a:r>
              <a:rPr lang="en-GB" altLang="zh-CN" b="0" i="0" dirty="0">
                <a:solidFill>
                  <a:srgbClr val="060607"/>
                </a:solidFill>
                <a:effectLst/>
                <a:latin typeface="-apple-system"/>
              </a:rPr>
              <a:t>MSE</a:t>
            </a:r>
            <a:r>
              <a:rPr lang="zh-CN" altLang="en-US" b="0" i="0" dirty="0">
                <a:solidFill>
                  <a:srgbClr val="060607"/>
                </a:solidFill>
                <a:effectLst/>
                <a:latin typeface="-apple-system"/>
              </a:rPr>
              <a:t>是最小化方差的有效方法。</a:t>
            </a:r>
          </a:p>
          <a:p>
            <a:pPr marL="742950" lvl="1" indent="-285750" algn="l">
              <a:buFont typeface="+mj-lt"/>
              <a:buAutoNum type="arabicPeriod"/>
            </a:pPr>
            <a:r>
              <a:rPr lang="zh-CN" altLang="en-US" b="0" i="0" dirty="0">
                <a:solidFill>
                  <a:srgbClr val="060607"/>
                </a:solidFill>
                <a:effectLst/>
                <a:latin typeface="-apple-system"/>
              </a:rPr>
              <a:t>如果数据分布未知或者非对称，</a:t>
            </a:r>
            <a:r>
              <a:rPr lang="en-GB" altLang="zh-CN" b="0" i="0" dirty="0">
                <a:solidFill>
                  <a:srgbClr val="060607"/>
                </a:solidFill>
                <a:effectLst/>
                <a:latin typeface="-apple-system"/>
              </a:rPr>
              <a:t>MAE</a:t>
            </a:r>
            <a:r>
              <a:rPr lang="zh-CN" altLang="en-US" b="0" i="0" dirty="0">
                <a:solidFill>
                  <a:srgbClr val="060607"/>
                </a:solidFill>
                <a:effectLst/>
                <a:latin typeface="-apple-system"/>
              </a:rPr>
              <a:t>可能是一个更稳健的选择。</a:t>
            </a: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52</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4</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7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5</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buFont typeface="Arial" panose="020B0704020202020204" pitchFamily="34" charset="0"/>
              <a:buChar char="•"/>
            </a:pPr>
            <a:r>
              <a:rPr lang="zh-CN" altLang="en-US" b="0" i="0" dirty="0">
                <a:solidFill>
                  <a:srgbClr val="060607"/>
                </a:solidFill>
                <a:effectLst/>
                <a:latin typeface="-apple-system"/>
              </a:rPr>
              <a:t>在二分类问题中，你可以使用线性回归模型来预测一个连续值，然后设置一个阈值来将这个连续值转换为类别标签。例如，如果预测值大于</a:t>
            </a:r>
            <a:r>
              <a:rPr lang="en-US" altLang="zh-CN" b="0" i="0" dirty="0">
                <a:solidFill>
                  <a:srgbClr val="060607"/>
                </a:solidFill>
                <a:effectLst/>
                <a:latin typeface="-apple-system"/>
              </a:rPr>
              <a:t>0.5</a:t>
            </a:r>
            <a:r>
              <a:rPr lang="zh-CN" altLang="en-US" b="0" i="0" dirty="0">
                <a:solidFill>
                  <a:srgbClr val="060607"/>
                </a:solidFill>
                <a:effectLst/>
                <a:latin typeface="-apple-system"/>
              </a:rPr>
              <a:t>，则预测类别为</a:t>
            </a:r>
            <a:r>
              <a:rPr lang="en-US" altLang="zh-CN" b="0" i="0" dirty="0">
                <a:solidFill>
                  <a:srgbClr val="060607"/>
                </a:solidFill>
                <a:effectLst/>
                <a:latin typeface="-apple-system"/>
              </a:rPr>
              <a:t>1</a:t>
            </a:r>
            <a:r>
              <a:rPr lang="zh-CN" altLang="en-US" b="0" i="0" dirty="0">
                <a:solidFill>
                  <a:srgbClr val="060607"/>
                </a:solidFill>
                <a:effectLst/>
                <a:latin typeface="-apple-system"/>
              </a:rPr>
              <a:t>，否则为</a:t>
            </a:r>
            <a:r>
              <a:rPr lang="en-US" altLang="zh-CN" b="0" i="0" dirty="0">
                <a:solidFill>
                  <a:srgbClr val="060607"/>
                </a:solidFill>
                <a:effectLst/>
                <a:latin typeface="-apple-system"/>
              </a:rPr>
              <a:t>0</a:t>
            </a:r>
            <a:r>
              <a:rPr lang="zh-CN" altLang="en-US" b="0" i="0" dirty="0">
                <a:solidFill>
                  <a:srgbClr val="060607"/>
                </a:solidFill>
                <a:effectLst/>
                <a:latin typeface="-apple-system"/>
              </a:rPr>
              <a:t>。</a:t>
            </a:r>
          </a:p>
          <a:p>
            <a:pPr algn="l">
              <a:buFont typeface="Arial" panose="020B0704020202020204" pitchFamily="34" charset="0"/>
              <a:buChar char="•"/>
            </a:pPr>
            <a:r>
              <a:rPr lang="zh-CN" altLang="en-US" b="0" i="0" dirty="0">
                <a:solidFill>
                  <a:srgbClr val="060607"/>
                </a:solidFill>
                <a:effectLst/>
                <a:latin typeface="-apple-system"/>
              </a:rPr>
              <a:t>这种方法简单但可能不精确，因为它没有考虑到数据的分布和分类的不确定性。</a:t>
            </a:r>
            <a:endParaRPr lang="en-US" altLang="zh-CN" b="0" i="0" dirty="0">
              <a:solidFill>
                <a:srgbClr val="060607"/>
              </a:solidFill>
              <a:effectLst/>
              <a:latin typeface="-apple-system"/>
            </a:endParaRPr>
          </a:p>
          <a:p>
            <a:pPr algn="l">
              <a:buFont typeface="Arial" panose="020B0704020202020204" pitchFamily="34" charset="0"/>
              <a:buChar char="•"/>
            </a:pPr>
            <a:endParaRPr lang="en-US" altLang="zh-CN" b="0" i="0" dirty="0">
              <a:solidFill>
                <a:srgbClr val="060607"/>
              </a:solidFill>
              <a:effectLst/>
              <a:latin typeface="-apple-system"/>
            </a:endParaRPr>
          </a:p>
          <a:p>
            <a:pPr algn="l">
              <a:buFont typeface="Arial" panose="020B0704020202020204" pitchFamily="34" charset="0"/>
              <a:buChar char="•"/>
            </a:pPr>
            <a:r>
              <a:rPr lang="zh-CN" altLang="en-US" b="0" i="0" dirty="0">
                <a:solidFill>
                  <a:srgbClr val="060607"/>
                </a:solidFill>
                <a:effectLst/>
                <a:latin typeface="-apple-system"/>
              </a:rPr>
              <a:t>逻辑回归是线性回归的一个扩展，它通过使用逻辑函数（如</a:t>
            </a:r>
            <a:r>
              <a:rPr lang="en-GB" altLang="zh-CN" b="0" i="0" dirty="0">
                <a:solidFill>
                  <a:srgbClr val="060607"/>
                </a:solidFill>
                <a:effectLst/>
                <a:latin typeface="-apple-system"/>
              </a:rPr>
              <a:t>Sigmoid</a:t>
            </a:r>
            <a:r>
              <a:rPr lang="zh-CN" altLang="en-US" b="0" i="0" dirty="0">
                <a:solidFill>
                  <a:srgbClr val="060607"/>
                </a:solidFill>
                <a:effectLst/>
                <a:latin typeface="-apple-system"/>
              </a:rPr>
              <a:t>函数）作为激活函数，直接输出介于</a:t>
            </a:r>
            <a:r>
              <a:rPr lang="en-US" altLang="zh-CN" b="0" i="0" dirty="0">
                <a:solidFill>
                  <a:srgbClr val="060607"/>
                </a:solidFill>
                <a:effectLst/>
                <a:latin typeface="-apple-system"/>
              </a:rPr>
              <a:t>0</a:t>
            </a:r>
            <a:r>
              <a:rPr lang="zh-CN" altLang="en-US" b="0" i="0" dirty="0">
                <a:solidFill>
                  <a:srgbClr val="060607"/>
                </a:solidFill>
                <a:effectLst/>
                <a:latin typeface="-apple-system"/>
              </a:rPr>
              <a:t>和</a:t>
            </a:r>
            <a:r>
              <a:rPr lang="en-US" altLang="zh-CN" b="0" i="0" dirty="0">
                <a:solidFill>
                  <a:srgbClr val="060607"/>
                </a:solidFill>
                <a:effectLst/>
                <a:latin typeface="-apple-system"/>
              </a:rPr>
              <a:t>1</a:t>
            </a:r>
            <a:r>
              <a:rPr lang="zh-CN" altLang="en-US" b="0" i="0" dirty="0">
                <a:solidFill>
                  <a:srgbClr val="060607"/>
                </a:solidFill>
                <a:effectLst/>
                <a:latin typeface="-apple-system"/>
              </a:rPr>
              <a:t>之间的概率值，非常适合二分类问题。</a:t>
            </a:r>
          </a:p>
          <a:p>
            <a:pPr algn="l">
              <a:buFont typeface="Arial" panose="020B0704020202020204" pitchFamily="34" charset="0"/>
              <a:buChar char="•"/>
            </a:pPr>
            <a:r>
              <a:rPr lang="zh-CN" altLang="en-US" b="0" i="0" dirty="0">
                <a:solidFill>
                  <a:srgbClr val="060607"/>
                </a:solidFill>
                <a:effectLst/>
                <a:latin typeface="-apple-system"/>
              </a:rPr>
              <a:t>尽管逻辑回归与线性回归在技术上是不同的，但它基于相同的线性假设，并且可以看作是线性回归模型的一种特殊形式，用于分类任务。</a:t>
            </a:r>
          </a:p>
          <a:p>
            <a:pPr eaLnBrk="1" hangingPunct="1"/>
            <a:endParaRPr lang="zh-CN" altLang="zh-CN" dirty="0">
              <a:latin typeface="Arial" panose="020B07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6</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7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7</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7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704020202020204" pitchFamily="34" charset="0"/>
                <a:ea typeface="宋体" pitchFamily="2" charset="-122"/>
              </a:defRPr>
            </a:lvl1pPr>
            <a:lvl2pPr marL="742950" indent="-285750" eaLnBrk="0" hangingPunct="0">
              <a:spcBef>
                <a:spcPct val="30000"/>
              </a:spcBef>
              <a:defRPr sz="1200">
                <a:solidFill>
                  <a:schemeClr val="tx1"/>
                </a:solidFill>
                <a:latin typeface="Arial" panose="020B0704020202020204" pitchFamily="34" charset="0"/>
                <a:ea typeface="宋体" pitchFamily="2" charset="-122"/>
              </a:defRPr>
            </a:lvl2pPr>
            <a:lvl3pPr marL="1143000" indent="-228600" eaLnBrk="0" hangingPunct="0">
              <a:spcBef>
                <a:spcPct val="30000"/>
              </a:spcBef>
              <a:defRPr sz="1200">
                <a:solidFill>
                  <a:schemeClr val="tx1"/>
                </a:solidFill>
                <a:latin typeface="Arial" panose="020B0704020202020204" pitchFamily="34" charset="0"/>
                <a:ea typeface="宋体" pitchFamily="2" charset="-122"/>
              </a:defRPr>
            </a:lvl3pPr>
            <a:lvl4pPr marL="1600200" indent="-228600" eaLnBrk="0" hangingPunct="0">
              <a:spcBef>
                <a:spcPct val="30000"/>
              </a:spcBef>
              <a:defRPr sz="1200">
                <a:solidFill>
                  <a:schemeClr val="tx1"/>
                </a:solidFill>
                <a:latin typeface="Arial" panose="020B0704020202020204" pitchFamily="34" charset="0"/>
                <a:ea typeface="宋体" pitchFamily="2" charset="-122"/>
              </a:defRPr>
            </a:lvl4pPr>
            <a:lvl5pPr marL="2057400" indent="-228600" eaLnBrk="0" hangingPunct="0">
              <a:spcBef>
                <a:spcPct val="30000"/>
              </a:spcBef>
              <a:defRPr sz="1200">
                <a:solidFill>
                  <a:schemeClr val="tx1"/>
                </a:solidFill>
                <a:latin typeface="Arial" panose="020B07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itchFamily="2" charset="-122"/>
              </a:defRPr>
            </a:lvl9pPr>
          </a:lstStyle>
          <a:p>
            <a:pPr eaLnBrk="1" hangingPunct="1">
              <a:spcBef>
                <a:spcPct val="0"/>
              </a:spcBef>
            </a:pPr>
            <a:fld id="{8DAC2858-22AD-4C2C-825B-D161591F8143}" type="slidenum">
              <a:rPr lang="en-US" altLang="zh-CN">
                <a:ea typeface="微软雅黑" panose="020B0503020204020204" pitchFamily="34" charset="-122"/>
              </a:rPr>
              <a:t>8</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buFont typeface="+mj-lt"/>
              <a:buAutoNum type="arabicPeriod"/>
            </a:pPr>
            <a:endParaRPr lang="zh-CN" altLang="en-US" b="0" i="0" dirty="0">
              <a:solidFill>
                <a:srgbClr val="060607"/>
              </a:solidFill>
              <a:effectLst/>
              <a:latin typeface="-apple-system"/>
            </a:endParaRPr>
          </a:p>
          <a:p>
            <a:pPr marL="742950" lvl="1" indent="-285750" algn="l">
              <a:buFont typeface="+mj-lt"/>
              <a:buAutoNum type="arabicPeriod"/>
            </a:pPr>
            <a:r>
              <a:rPr lang="zh-CN" altLang="en-US" b="0" i="0" dirty="0">
                <a:solidFill>
                  <a:srgbClr val="060607"/>
                </a:solidFill>
                <a:effectLst/>
                <a:latin typeface="-apple-system"/>
              </a:rPr>
              <a:t>代价函数是损失函数在整个训练集上的总和或平均值，用于衡量整个模型在所有训练数据上的性能。</a:t>
            </a:r>
          </a:p>
          <a:p>
            <a:pPr marL="742950" lvl="1" indent="-285750" algn="l">
              <a:buFont typeface="+mj-lt"/>
              <a:buAutoNum type="arabicPeriod"/>
            </a:pPr>
            <a:r>
              <a:rPr lang="zh-CN" altLang="en-US" b="0" i="0" dirty="0">
                <a:solidFill>
                  <a:srgbClr val="060607"/>
                </a:solidFill>
                <a:effectLst/>
                <a:latin typeface="-apple-system"/>
              </a:rPr>
              <a:t>它通常用于模型训练过程中的优化，目标是最小化代价函数的值。</a:t>
            </a:r>
          </a:p>
          <a:p>
            <a:pPr marL="742950" lvl="1" indent="-285750" algn="l">
              <a:buFont typeface="+mj-lt"/>
              <a:buAutoNum type="arabicPeriod"/>
            </a:pPr>
            <a:r>
              <a:rPr lang="zh-CN" altLang="en-US" b="0" i="0" dirty="0">
                <a:solidFill>
                  <a:srgbClr val="060607"/>
                </a:solidFill>
                <a:effectLst/>
                <a:latin typeface="-apple-system"/>
              </a:rPr>
              <a:t>代价函数可以看作是损失函数对所有训练样本的累加或平均，例如在回归问题中，代价函数可能是所有样本损失的均值。</a:t>
            </a:r>
          </a:p>
          <a:p>
            <a:br>
              <a:rPr lang="zh-CN" altLang="en-US" dirty="0"/>
            </a:br>
            <a:endParaRPr lang="en-US" altLang="zh-CN" b="0" i="0" dirty="0">
              <a:solidFill>
                <a:srgbClr val="060607"/>
              </a:solidFill>
              <a:effectLst/>
              <a:latin typeface="-apple-system"/>
            </a:endParaRPr>
          </a:p>
          <a:p>
            <a:pPr algn="l">
              <a:buFont typeface="Arial" panose="020B0704020202020204" pitchFamily="34" charset="0"/>
              <a:buChar char="•"/>
            </a:pPr>
            <a:endParaRPr lang="en-US" altLang="zh-CN" b="0" i="0" dirty="0">
              <a:solidFill>
                <a:srgbClr val="060607"/>
              </a:solidFill>
              <a:effectLst/>
              <a:latin typeface="-apple-system"/>
            </a:endParaRPr>
          </a:p>
          <a:p>
            <a:pPr algn="l">
              <a:buFont typeface="Arial" panose="020B0704020202020204" pitchFamily="34" charset="0"/>
              <a:buChar char="•"/>
            </a:pPr>
            <a:r>
              <a:rPr lang="zh-CN" altLang="en-US" b="0" i="0" dirty="0">
                <a:solidFill>
                  <a:srgbClr val="060607"/>
                </a:solidFill>
                <a:effectLst/>
                <a:latin typeface="-apple-system"/>
              </a:rPr>
              <a:t>目标函数是一个更广泛的概念，它不仅包括损失函数，还可能包括正则化项、约束条件等。</a:t>
            </a:r>
          </a:p>
          <a:p>
            <a:pPr algn="l">
              <a:buFont typeface="Arial" panose="020B0704020202020204" pitchFamily="34" charset="0"/>
              <a:buChar char="•"/>
            </a:pPr>
            <a:r>
              <a:rPr lang="zh-CN" altLang="en-US" b="0" i="0" dirty="0">
                <a:solidFill>
                  <a:srgbClr val="060607"/>
                </a:solidFill>
                <a:effectLst/>
                <a:latin typeface="-apple-system"/>
              </a:rPr>
              <a:t>在机器学习中，目标函数通常是我们想要最小化或最大化的函数，它定义了优化问题的目标。</a:t>
            </a:r>
          </a:p>
          <a:p>
            <a:pPr algn="l">
              <a:buFont typeface="Arial" panose="020B0704020202020204" pitchFamily="34" charset="0"/>
              <a:buChar char="•"/>
            </a:pPr>
            <a:r>
              <a:rPr lang="zh-CN" altLang="en-US" b="0" i="0" dirty="0">
                <a:solidFill>
                  <a:srgbClr val="060607"/>
                </a:solidFill>
                <a:effectLst/>
                <a:latin typeface="-apple-system"/>
              </a:rPr>
              <a:t>目标函数可以包含代价函数，并且还可能包括其他因素，如正则化项（用于防止过拟合），或者在某些情况下，可能包括一个或多个约束条件。</a:t>
            </a:r>
          </a:p>
          <a:p>
            <a:pPr eaLnBrk="1" hangingPunct="1"/>
            <a:endParaRPr lang="en-US" altLang="zh-CN" dirty="0">
              <a:latin typeface="Arial" panose="020B0704020202020204" pitchFamily="34" charset="0"/>
            </a:endParaRPr>
          </a:p>
          <a:p>
            <a:pPr eaLnBrk="1" hangingPunct="1"/>
            <a:endParaRPr lang="en-US" altLang="zh-CN" dirty="0">
              <a:latin typeface="Arial" panose="020B0704020202020204" pitchFamily="34" charset="0"/>
            </a:endParaRPr>
          </a:p>
          <a:p>
            <a:pPr eaLnBrk="1" hangingPunct="1"/>
            <a:r>
              <a:rPr lang="zh-CN" altLang="en-US" b="0" i="0" dirty="0">
                <a:solidFill>
                  <a:srgbClr val="060607"/>
                </a:solidFill>
                <a:effectLst/>
                <a:latin typeface="-apple-system"/>
              </a:rPr>
              <a:t>损失函数通常指单个样本的误差，代价函数是所有样本损失的总和或平均，而目标函数则是一个更全面的概念，它定义了整个优化问题的目标，可能包括代价函数和其他因素。在实际应用中，这三个术语有时会根据上下文互换使用，但了解它们之间的区别对于理解模型训练和优化过程是非常有帮助的。</a:t>
            </a:r>
            <a:endParaRPr lang="zh-CN" altLang="zh-CN" dirty="0">
              <a:latin typeface="Arial" panose="020B07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7C6611-C4CB-4BA6-B035-A55273F25979}" type="datetimeFigureOut">
              <a:rPr lang="zh-CN" altLang="en-US"/>
              <a:t>2025/1/9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ED60EC5-1F68-43A4-8033-85A1E47CD70C}"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704020202020204" pitchFamily="34" charset="0"/>
                <a:ea typeface="微软雅黑" panose="020B0503020204020204" pitchFamily="34" charset="-122"/>
              </a:defRPr>
            </a:lvl1pPr>
            <a:lvl2pPr marL="742950" indent="-285750" eaLnBrk="0" hangingPunct="0">
              <a:defRPr sz="2400">
                <a:solidFill>
                  <a:schemeClr val="tx1"/>
                </a:solidFill>
                <a:latin typeface="Arial" panose="020B0704020202020204" pitchFamily="34" charset="0"/>
                <a:ea typeface="微软雅黑" panose="020B0503020204020204" pitchFamily="34" charset="-122"/>
              </a:defRPr>
            </a:lvl2pPr>
            <a:lvl3pPr marL="1143000" indent="-228600" eaLnBrk="0" hangingPunct="0">
              <a:defRPr sz="2400">
                <a:solidFill>
                  <a:schemeClr val="tx1"/>
                </a:solidFill>
                <a:latin typeface="Arial" panose="020B0704020202020204" pitchFamily="34" charset="0"/>
                <a:ea typeface="微软雅黑" panose="020B0503020204020204" pitchFamily="34" charset="-122"/>
              </a:defRPr>
            </a:lvl3pPr>
            <a:lvl4pPr marL="1600200" indent="-228600" eaLnBrk="0" hangingPunct="0">
              <a:defRPr sz="2400">
                <a:solidFill>
                  <a:schemeClr val="tx1"/>
                </a:solidFill>
                <a:latin typeface="Arial" panose="020B0704020202020204" pitchFamily="34" charset="0"/>
                <a:ea typeface="微软雅黑" panose="020B0503020204020204" pitchFamily="34" charset="-122"/>
              </a:defRPr>
            </a:lvl4pPr>
            <a:lvl5pPr marL="2057400" indent="-228600" eaLnBrk="0" hangingPunct="0">
              <a:defRPr sz="2400">
                <a:solidFill>
                  <a:schemeClr val="tx1"/>
                </a:solidFill>
                <a:latin typeface="Arial" panose="020B07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704020202020204" pitchFamily="34" charset="0"/>
                <a:ea typeface="微软雅黑" panose="020B0503020204020204" pitchFamily="34" charset="-122"/>
              </a:defRPr>
            </a:lvl1pPr>
            <a:lvl2pPr marL="742950" indent="-285750" eaLnBrk="0" hangingPunct="0">
              <a:defRPr sz="2400">
                <a:solidFill>
                  <a:schemeClr val="tx1"/>
                </a:solidFill>
                <a:latin typeface="Arial" panose="020B0704020202020204" pitchFamily="34" charset="0"/>
                <a:ea typeface="微软雅黑" panose="020B0503020204020204" pitchFamily="34" charset="-122"/>
              </a:defRPr>
            </a:lvl2pPr>
            <a:lvl3pPr marL="1143000" indent="-228600" eaLnBrk="0" hangingPunct="0">
              <a:defRPr sz="2400">
                <a:solidFill>
                  <a:schemeClr val="tx1"/>
                </a:solidFill>
                <a:latin typeface="Arial" panose="020B0704020202020204" pitchFamily="34" charset="0"/>
                <a:ea typeface="微软雅黑" panose="020B0503020204020204" pitchFamily="34" charset="-122"/>
              </a:defRPr>
            </a:lvl3pPr>
            <a:lvl4pPr marL="1600200" indent="-228600" eaLnBrk="0" hangingPunct="0">
              <a:defRPr sz="2400">
                <a:solidFill>
                  <a:schemeClr val="tx1"/>
                </a:solidFill>
                <a:latin typeface="Arial" panose="020B0704020202020204" pitchFamily="34" charset="0"/>
                <a:ea typeface="微软雅黑" panose="020B0503020204020204" pitchFamily="34" charset="-122"/>
              </a:defRPr>
            </a:lvl4pPr>
            <a:lvl5pPr marL="2057400" indent="-228600" eaLnBrk="0" hangingPunct="0">
              <a:defRPr sz="2400">
                <a:solidFill>
                  <a:schemeClr val="tx1"/>
                </a:solidFill>
                <a:latin typeface="Arial" panose="020B07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704020202020204" pitchFamily="34" charset="0"/>
                <a:ea typeface="微软雅黑" panose="020B0503020204020204" pitchFamily="34" charset="-122"/>
              </a:defRPr>
            </a:lvl1pPr>
            <a:lvl2pPr marL="742950" indent="-285750">
              <a:defRPr sz="2400">
                <a:solidFill>
                  <a:schemeClr val="tx1"/>
                </a:solidFill>
                <a:latin typeface="Arial" panose="020B0704020202020204" pitchFamily="34" charset="0"/>
                <a:ea typeface="微软雅黑" panose="020B0503020204020204" pitchFamily="34" charset="-122"/>
              </a:defRPr>
            </a:lvl2pPr>
            <a:lvl3pPr marL="1143000" indent="-228600">
              <a:defRPr sz="2400">
                <a:solidFill>
                  <a:schemeClr val="tx1"/>
                </a:solidFill>
                <a:latin typeface="Arial" panose="020B0704020202020204" pitchFamily="34" charset="0"/>
                <a:ea typeface="微软雅黑" panose="020B0503020204020204" pitchFamily="34" charset="-122"/>
              </a:defRPr>
            </a:lvl3pPr>
            <a:lvl4pPr marL="1600200" indent="-228600">
              <a:defRPr sz="2400">
                <a:solidFill>
                  <a:schemeClr val="tx1"/>
                </a:solidFill>
                <a:latin typeface="Arial" panose="020B0704020202020204" pitchFamily="34" charset="0"/>
                <a:ea typeface="微软雅黑" panose="020B0503020204020204" pitchFamily="34" charset="-122"/>
              </a:defRPr>
            </a:lvl4pPr>
            <a:lvl5pPr marL="2057400" indent="-228600">
              <a:defRPr sz="2400">
                <a:solidFill>
                  <a:schemeClr val="tx1"/>
                </a:solidFill>
                <a:latin typeface="Arial" panose="020B07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7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itchFamily="2" charset="-122"/>
              </a:rPr>
              <a:t>‹#›</a:t>
            </a:fld>
            <a:endParaRPr lang="en-US" altLang="zh-CN" sz="1400" b="1">
              <a:solidFill>
                <a:schemeClr val="bg1"/>
              </a:solidFill>
              <a:ea typeface="宋体"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7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7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7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7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7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7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7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7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0.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1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9.png"/><Relationship Id="rId5" Type="http://schemas.openxmlformats.org/officeDocument/2006/relationships/tags" Target="../tags/tag8.xml"/><Relationship Id="rId10" Type="http://schemas.openxmlformats.org/officeDocument/2006/relationships/image" Target="../media/image18.png"/><Relationship Id="rId4" Type="http://schemas.openxmlformats.org/officeDocument/2006/relationships/tags" Target="../tags/tag7.xml"/><Relationship Id="rId9" Type="http://schemas.openxmlformats.org/officeDocument/2006/relationships/image" Target="../media/image17.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5.xml"/><Relationship Id="rId7" Type="http://schemas.openxmlformats.org/officeDocument/2006/relationships/image" Target="../media/image7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chart" Target="../charts/chart1.xml"/><Relationship Id="rId5" Type="http://schemas.openxmlformats.org/officeDocument/2006/relationships/notesSlide" Target="../notesSlides/notesSlide20.xml"/><Relationship Id="rId4" Type="http://schemas.openxmlformats.org/officeDocument/2006/relationships/slideLayout" Target="../slideLayouts/slideLayout7.xml"/><Relationship Id="rId9" Type="http://schemas.openxmlformats.org/officeDocument/2006/relationships/image" Target="../media/image79.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18.xml"/><Relationship Id="rId7" Type="http://schemas.openxmlformats.org/officeDocument/2006/relationships/image" Target="../media/image8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84.png"/><Relationship Id="rId18" Type="http://schemas.openxmlformats.org/officeDocument/2006/relationships/customXml" Target="../ink/ink1.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83.png"/><Relationship Id="rId17" Type="http://schemas.openxmlformats.org/officeDocument/2006/relationships/chart" Target="../charts/chart2.xml"/><Relationship Id="rId2" Type="http://schemas.openxmlformats.org/officeDocument/2006/relationships/tags" Target="../tags/tag21.xml"/><Relationship Id="rId16" Type="http://schemas.openxmlformats.org/officeDocument/2006/relationships/image" Target="../media/image87.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82.png"/><Relationship Id="rId5" Type="http://schemas.openxmlformats.org/officeDocument/2006/relationships/tags" Target="../tags/tag24.xml"/><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89.png"/><Relationship Id="rId4" Type="http://schemas.openxmlformats.org/officeDocument/2006/relationships/tags" Target="../tags/tag23.xml"/><Relationship Id="rId9" Type="http://schemas.openxmlformats.org/officeDocument/2006/relationships/notesSlide" Target="../notesSlides/notesSlide22.xml"/><Relationship Id="rId1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904" y="959005"/>
            <a:ext cx="12199426" cy="39445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机器学习基础</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dirty="0">
                <a:solidFill>
                  <a:schemeClr val="bg1"/>
                </a:solidFill>
                <a:latin typeface="微软雅黑" panose="020B0503020204020204" pitchFamily="34" charset="-122"/>
                <a:ea typeface="微软雅黑" panose="020B0503020204020204" pitchFamily="34" charset="-122"/>
                <a:sym typeface="+mn-ea"/>
              </a:rPr>
              <a:t> 线性回归</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r>
              <a:rPr lang="zh-CN" altLang="en-US" dirty="0">
                <a:solidFill>
                  <a:schemeClr val="bg1"/>
                </a:solidFill>
                <a:latin typeface="微软雅黑" panose="020B0503020204020204" pitchFamily="34" charset="-122"/>
                <a:ea typeface="微软雅黑" panose="020B0503020204020204" pitchFamily="34" charset="-122"/>
                <a:sym typeface="+mn-ea"/>
              </a:rPr>
              <a:t>霍光煜 信息学院</a:t>
            </a: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144888" y="578248"/>
            <a:ext cx="0" cy="28448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0088" y="3118247"/>
            <a:ext cx="3962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2717" y="1492647"/>
            <a:ext cx="389850" cy="584775"/>
          </a:xfrm>
          <a:prstGeom prst="rect">
            <a:avLst/>
          </a:prstGeom>
          <a:noFill/>
        </p:spPr>
        <p:txBody>
          <a:bodyPr wrap="none" rtlCol="0">
            <a:spAutoFit/>
          </a:bodyPr>
          <a:lstStyle/>
          <a:p>
            <a:r>
              <a:rPr lang="en-US" sz="3200" dirty="0"/>
              <a:t>y</a:t>
            </a:r>
          </a:p>
        </p:txBody>
      </p:sp>
      <p:sp>
        <p:nvSpPr>
          <p:cNvPr id="9" name="TextBox 8"/>
          <p:cNvSpPr txBox="1"/>
          <p:nvPr/>
        </p:nvSpPr>
        <p:spPr>
          <a:xfrm>
            <a:off x="2668888" y="3016647"/>
            <a:ext cx="389850" cy="584775"/>
          </a:xfrm>
          <a:prstGeom prst="rect">
            <a:avLst/>
          </a:prstGeom>
          <a:noFill/>
        </p:spPr>
        <p:txBody>
          <a:bodyPr wrap="none" rtlCol="0">
            <a:spAutoFit/>
          </a:bodyPr>
          <a:lstStyle/>
          <a:p>
            <a:r>
              <a:rPr lang="en-US" sz="3200" dirty="0"/>
              <a:t>x</a:t>
            </a:r>
          </a:p>
        </p:txBody>
      </p:sp>
      <p:grpSp>
        <p:nvGrpSpPr>
          <p:cNvPr id="43" name="Group 42"/>
          <p:cNvGrpSpPr/>
          <p:nvPr/>
        </p:nvGrpSpPr>
        <p:grpSpPr>
          <a:xfrm>
            <a:off x="1600605" y="1338164"/>
            <a:ext cx="2415657" cy="1478515"/>
            <a:chOff x="1981200" y="760007"/>
            <a:chExt cx="1811743" cy="1108886"/>
          </a:xfrm>
        </p:grpSpPr>
        <p:grpSp>
          <p:nvGrpSpPr>
            <p:cNvPr id="25" name="Group 24"/>
            <p:cNvGrpSpPr/>
            <p:nvPr/>
          </p:nvGrpSpPr>
          <p:grpSpPr>
            <a:xfrm flipV="1">
              <a:off x="1981200" y="1733550"/>
              <a:ext cx="135343" cy="135343"/>
              <a:chOff x="5370863" y="1729085"/>
              <a:chExt cx="914400" cy="914400"/>
            </a:xfrm>
          </p:grpSpPr>
          <p:cxnSp>
            <p:nvCxnSpPr>
              <p:cNvPr id="26" name="Straight Connector 25"/>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flipV="1">
              <a:off x="2438400" y="1675773"/>
              <a:ext cx="135343" cy="135343"/>
              <a:chOff x="5370863" y="1729085"/>
              <a:chExt cx="914400" cy="914400"/>
            </a:xfrm>
          </p:grpSpPr>
          <p:cxnSp>
            <p:nvCxnSpPr>
              <p:cNvPr id="29" name="Straight Connector 2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flipV="1">
              <a:off x="2535773" y="1358615"/>
              <a:ext cx="135343" cy="135343"/>
              <a:chOff x="5370863" y="1729085"/>
              <a:chExt cx="914400" cy="914400"/>
            </a:xfrm>
          </p:grpSpPr>
          <p:cxnSp>
            <p:nvCxnSpPr>
              <p:cNvPr id="32" name="Straight Connector 31"/>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flipV="1">
              <a:off x="3062986" y="1276350"/>
              <a:ext cx="135343" cy="135343"/>
              <a:chOff x="5370863" y="1729085"/>
              <a:chExt cx="914400" cy="914400"/>
            </a:xfrm>
          </p:grpSpPr>
          <p:cxnSp>
            <p:nvCxnSpPr>
              <p:cNvPr id="35" name="Straight Connector 3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V="1">
              <a:off x="3429000" y="1058510"/>
              <a:ext cx="135343" cy="135343"/>
              <a:chOff x="5370863" y="1729085"/>
              <a:chExt cx="914400" cy="914400"/>
            </a:xfrm>
          </p:grpSpPr>
          <p:cxnSp>
            <p:nvCxnSpPr>
              <p:cNvPr id="38" name="Straight Connector 37"/>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V="1">
              <a:off x="3657600" y="760007"/>
              <a:ext cx="135343" cy="135343"/>
              <a:chOff x="5370863" y="1729085"/>
              <a:chExt cx="914400" cy="914400"/>
            </a:xfrm>
          </p:grpSpPr>
          <p:cxnSp>
            <p:nvCxnSpPr>
              <p:cNvPr id="41" name="Straight Connector 4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515" y="4173417"/>
            <a:ext cx="6402316" cy="1815690"/>
            <a:chOff x="532262" y="3130064"/>
            <a:chExt cx="4801737" cy="1361768"/>
          </a:xfrm>
        </p:grpSpPr>
        <p:grpSp>
          <p:nvGrpSpPr>
            <p:cNvPr id="49" name="Group 48"/>
            <p:cNvGrpSpPr/>
            <p:nvPr/>
          </p:nvGrpSpPr>
          <p:grpSpPr>
            <a:xfrm>
              <a:off x="532262" y="3130064"/>
              <a:ext cx="4801737" cy="1361768"/>
              <a:chOff x="837062" y="2368064"/>
              <a:chExt cx="4801737" cy="1361768"/>
            </a:xfrm>
          </p:grpSpPr>
          <p:sp>
            <p:nvSpPr>
              <p:cNvPr id="44" name="TextBox 43"/>
              <p:cNvSpPr txBox="1"/>
              <p:nvPr/>
            </p:nvSpPr>
            <p:spPr>
              <a:xfrm>
                <a:off x="837062" y="2368064"/>
                <a:ext cx="4801737" cy="1361768"/>
              </a:xfrm>
              <a:prstGeom prst="rect">
                <a:avLst/>
              </a:prstGeom>
              <a:noFill/>
            </p:spPr>
            <p:txBody>
              <a:bodyPr wrap="square" rtlCol="0">
                <a:spAutoFit/>
              </a:bodyPr>
              <a:lstStyle/>
              <a:p>
                <a:pPr marL="1071245" indent="-1071245"/>
                <a:r>
                  <a:rPr lang="en-US" sz="3735" dirty="0"/>
                  <a:t>Idea: Choose             so that                    	    is close to     for our training examples </a:t>
                </a:r>
              </a:p>
            </p:txBody>
          </p:sp>
          <p:pic>
            <p:nvPicPr>
              <p:cNvPr id="46" name="Picture 45"/>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3317557" y="2497384"/>
                <a:ext cx="789354" cy="335895"/>
              </a:xfrm>
              <a:prstGeom prst="rect">
                <a:avLst/>
              </a:prstGeom>
            </p:spPr>
          </p:pic>
          <p:pic>
            <p:nvPicPr>
              <p:cNvPr id="48" name="Picture 47"/>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1737257" y="2886668"/>
                <a:ext cx="831342" cy="375084"/>
              </a:xfrm>
              <a:prstGeom prst="rect">
                <a:avLst/>
              </a:prstGeom>
            </p:spPr>
          </p:pic>
        </p:grpSp>
        <p:pic>
          <p:nvPicPr>
            <p:cNvPr id="2" name="Picture 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135264" y="3758566"/>
              <a:ext cx="180023" cy="245745"/>
            </a:xfrm>
            <a:prstGeom prst="rect">
              <a:avLst/>
            </a:prstGeom>
          </p:spPr>
        </p:pic>
      </p:grpSp>
      <p:pic>
        <p:nvPicPr>
          <p:cNvPr id="45" name="Picture 7"/>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6972281" y="1279065"/>
            <a:ext cx="3015311" cy="419576"/>
          </a:xfrm>
          <a:prstGeom prst="rect">
            <a:avLst/>
          </a:prstGeom>
        </p:spPr>
      </p:pic>
      <p:sp>
        <p:nvSpPr>
          <p:cNvPr id="47" name="TextBox 9"/>
          <p:cNvSpPr txBox="1"/>
          <p:nvPr/>
        </p:nvSpPr>
        <p:spPr>
          <a:xfrm>
            <a:off x="6159481" y="567866"/>
            <a:ext cx="2326278" cy="584775"/>
          </a:xfrm>
          <a:prstGeom prst="rect">
            <a:avLst/>
          </a:prstGeom>
          <a:noFill/>
        </p:spPr>
        <p:txBody>
          <a:bodyPr wrap="none" rtlCol="0">
            <a:spAutoFit/>
          </a:bodyPr>
          <a:lstStyle/>
          <a:p>
            <a:r>
              <a:rPr lang="en-US" sz="3200" dirty="0"/>
              <a:t>Hypothesis:</a:t>
            </a:r>
          </a:p>
        </p:txBody>
      </p:sp>
      <p:pic>
        <p:nvPicPr>
          <p:cNvPr id="50" name="Picture 1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003694" y="2732126"/>
            <a:ext cx="882988" cy="375740"/>
          </a:xfrm>
          <a:prstGeom prst="rect">
            <a:avLst/>
          </a:prstGeom>
        </p:spPr>
      </p:pic>
      <p:sp>
        <p:nvSpPr>
          <p:cNvPr id="51" name="TextBox 14"/>
          <p:cNvSpPr txBox="1"/>
          <p:nvPr/>
        </p:nvSpPr>
        <p:spPr>
          <a:xfrm>
            <a:off x="6159481" y="2056015"/>
            <a:ext cx="2416046" cy="584775"/>
          </a:xfrm>
          <a:prstGeom prst="rect">
            <a:avLst/>
          </a:prstGeom>
          <a:noFill/>
        </p:spPr>
        <p:txBody>
          <a:bodyPr wrap="none" rtlCol="0">
            <a:spAutoFit/>
          </a:bodyPr>
          <a:lstStyle/>
          <a:p>
            <a:r>
              <a:rPr lang="en-US" sz="3200" dirty="0"/>
              <a:t>Parameters:</a:t>
            </a:r>
          </a:p>
        </p:txBody>
      </p:sp>
      <p:pic>
        <p:nvPicPr>
          <p:cNvPr id="52" name="Picture 1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72281" y="4140121"/>
            <a:ext cx="5080000" cy="713905"/>
          </a:xfrm>
          <a:prstGeom prst="rect">
            <a:avLst/>
          </a:prstGeom>
        </p:spPr>
      </p:pic>
      <p:sp>
        <p:nvSpPr>
          <p:cNvPr id="53" name="TextBox 16"/>
          <p:cNvSpPr txBox="1"/>
          <p:nvPr/>
        </p:nvSpPr>
        <p:spPr>
          <a:xfrm>
            <a:off x="6159482" y="3544165"/>
            <a:ext cx="2826415" cy="584775"/>
          </a:xfrm>
          <a:prstGeom prst="rect">
            <a:avLst/>
          </a:prstGeom>
          <a:noFill/>
        </p:spPr>
        <p:txBody>
          <a:bodyPr wrap="none" rtlCol="0">
            <a:spAutoFit/>
          </a:bodyPr>
          <a:lstStyle/>
          <a:p>
            <a:r>
              <a:rPr lang="en-US" sz="3200" dirty="0"/>
              <a:t>Cost Function:</a:t>
            </a:r>
          </a:p>
        </p:txBody>
      </p:sp>
      <p:pic>
        <p:nvPicPr>
          <p:cNvPr id="54" name="Picture 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67505" y="5310777"/>
            <a:ext cx="3247017" cy="641889"/>
          </a:xfrm>
          <a:prstGeom prst="rect">
            <a:avLst/>
          </a:prstGeom>
        </p:spPr>
      </p:pic>
      <p:sp>
        <p:nvSpPr>
          <p:cNvPr id="55" name="TextBox 18"/>
          <p:cNvSpPr txBox="1"/>
          <p:nvPr/>
        </p:nvSpPr>
        <p:spPr>
          <a:xfrm>
            <a:off x="6159482" y="5187985"/>
            <a:ext cx="1164101" cy="584775"/>
          </a:xfrm>
          <a:prstGeom prst="rect">
            <a:avLst/>
          </a:prstGeom>
          <a:noFill/>
        </p:spPr>
        <p:txBody>
          <a:bodyPr wrap="none" rtlCol="0">
            <a:spAutoFit/>
          </a:bodyPr>
          <a:lstStyle/>
          <a:p>
            <a:r>
              <a:rPr lang="en-US" sz="3200" dirty="0"/>
              <a:t>Goal:</a:t>
            </a:r>
          </a:p>
        </p:txBody>
      </p:sp>
      <p:cxnSp>
        <p:nvCxnSpPr>
          <p:cNvPr id="56" name="Straight Connector 29"/>
          <p:cNvCxnSpPr/>
          <p:nvPr/>
        </p:nvCxnSpPr>
        <p:spPr>
          <a:xfrm>
            <a:off x="6121381" y="1400232"/>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7" grpId="0"/>
      <p:bldP spid="51" grpId="0"/>
      <p:bldP spid="53"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17393" y="1628775"/>
            <a:ext cx="11144250" cy="52292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05320" y="1570325"/>
            <a:ext cx="9624580" cy="50247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10898" y="1352982"/>
            <a:ext cx="11115675" cy="5191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8243231" y="4339405"/>
            <a:ext cx="3240157" cy="1524669"/>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线性回归</a:t>
            </a:r>
            <a:r>
              <a:rPr lang="en-US" altLang="zh-CN" dirty="0">
                <a:solidFill>
                  <a:schemeClr val="tx1"/>
                </a:solidFill>
              </a:rPr>
              <a:t>-</a:t>
            </a:r>
            <a:r>
              <a:rPr lang="zh-CN" altLang="en-US" dirty="0">
                <a:solidFill>
                  <a:schemeClr val="tx1"/>
                </a:solidFill>
              </a:rPr>
              <a:t>最小二乘法</a:t>
            </a:r>
            <a:r>
              <a:rPr lang="en-US" altLang="zh-CN" dirty="0">
                <a:solidFill>
                  <a:schemeClr val="tx1"/>
                </a:solidFill>
              </a:rPr>
              <a:t>(LSM)</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7" name="矩形 6"/>
              <p:cNvSpPr/>
              <p:nvPr/>
            </p:nvSpPr>
            <p:spPr>
              <a:xfrm>
                <a:off x="367738" y="1833285"/>
                <a:ext cx="10537604" cy="849143"/>
              </a:xfrm>
              <a:prstGeom prst="rect">
                <a:avLst/>
              </a:prstGeom>
            </p:spPr>
            <p:txBody>
              <a:bodyPr wrap="square">
                <a:spAutoFit/>
              </a:bodyPr>
              <a:lstStyle/>
              <a:p>
                <a:pPr indent="266700" algn="just">
                  <a:lnSpc>
                    <a:spcPct val="150000"/>
                  </a:lnSpc>
                  <a:spcAft>
                    <a:spcPts val="0"/>
                  </a:spcAft>
                </a:pPr>
                <a:r>
                  <a:rPr lang="en-US" altLang="zh-CN" kern="100" dirty="0">
                    <a:latin typeface="Times New Roman" panose="02020603050405020304" pitchFamily="18" charset="0"/>
                    <a:ea typeface="宋体" pitchFamily="2" charset="-122"/>
                  </a:rPr>
                  <a:t>(</a:t>
                </a:r>
                <a:r>
                  <a:rPr lang="zh-CN" altLang="zh-CN" kern="100" dirty="0">
                    <a:latin typeface="Times New Roman" panose="02020603050405020304" pitchFamily="18" charset="0"/>
                    <a:ea typeface="宋体" pitchFamily="2" charset="-122"/>
                  </a:rPr>
                  <a:t>残差平方和</a:t>
                </a:r>
                <a:r>
                  <a:rPr lang="en-US" altLang="zh-CN" kern="100" dirty="0">
                    <a:latin typeface="Times New Roman" panose="02020603050405020304" pitchFamily="18" charset="0"/>
                    <a:ea typeface="宋体" pitchFamily="2" charset="-122"/>
                  </a:rPr>
                  <a:t>) </a:t>
                </a:r>
                <a:r>
                  <a:rPr lang="zh-CN" altLang="zh-CN" kern="100" dirty="0">
                    <a:latin typeface="Times New Roman" panose="02020603050405020304" pitchFamily="18" charset="0"/>
                    <a:ea typeface="宋体" pitchFamily="2" charset="-122"/>
                  </a:rPr>
                  <a:t>最小</a:t>
                </a:r>
                <a:r>
                  <a:rPr lang="zh-CN" altLang="en-US" kern="100" dirty="0">
                    <a:latin typeface="Times New Roman" panose="02020603050405020304" pitchFamily="18" charset="0"/>
                    <a:ea typeface="宋体" pitchFamily="2" charset="-122"/>
                  </a:rPr>
                  <a:t>，即最小化：</a:t>
                </a:r>
                <a14:m>
                  <m:oMath xmlns:m="http://schemas.openxmlformats.org/officeDocument/2006/math">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𝐽</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𝑤</m:t>
                            </m:r>
                          </m:e>
                        </m:d>
                      </m:num>
                      <m:den>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𝑤</m:t>
                        </m:r>
                      </m:den>
                    </m:f>
                  </m:oMath>
                </a14:m>
                <a:endParaRPr lang="zh-CN" altLang="zh-CN" kern="100" dirty="0">
                  <a:latin typeface="Times New Roman" panose="02020603050405020304" pitchFamily="18" charset="0"/>
                  <a:ea typeface="宋体" pitchFamily="2"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367738" y="1833285"/>
                <a:ext cx="10537604" cy="849143"/>
              </a:xfrm>
              <a:prstGeom prst="rect">
                <a:avLst/>
              </a:prstGeom>
              <a:blipFill rotWithShape="1">
                <a:blip r:embed="rId3"/>
                <a:stretch>
                  <a:fillRect l="-1" t="-5" r="5" b="-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16216" y="2626556"/>
                <a:ext cx="11231315" cy="1504771"/>
              </a:xfrm>
              <a:prstGeom prst="rect">
                <a:avLst/>
              </a:prstGeom>
            </p:spPr>
            <p:txBody>
              <a:bodyPr wrap="square">
                <a:spAutoFit/>
              </a:bodyPr>
              <a:lstStyle/>
              <a:p>
                <a:r>
                  <a:rPr lang="zh-CN" altLang="zh-CN" dirty="0">
                    <a:latin typeface="Cambria" panose="02040503050406030204" pitchFamily="18" charset="0"/>
                    <a:ea typeface="宋体" pitchFamily="2" charset="-122"/>
                    <a:cs typeface="Times New Roman" panose="02020603050405020304" pitchFamily="18" charset="0"/>
                  </a:rPr>
                  <a:t>将向量表达形式转为矩阵表达形式，则有</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𝐽</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𝑤</m:t>
                    </m:r>
                    <m:r>
                      <a:rPr lang="en-US" altLang="zh-CN" i="1">
                        <a:latin typeface="Cambria Math" panose="02040503050406030204" pitchFamily="18" charset="0"/>
                        <a:ea typeface="宋体"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1</m:t>
                        </m:r>
                      </m:num>
                      <m:den>
                        <m:r>
                          <a:rPr lang="en-US" altLang="zh-CN" i="1">
                            <a:latin typeface="Cambria Math" panose="02040503050406030204" pitchFamily="18" charset="0"/>
                            <a:ea typeface="宋体" pitchFamily="2" charset="-122"/>
                            <a:cs typeface="Times New Roman" panose="02020603050405020304" pitchFamily="18" charset="0"/>
                          </a:rPr>
                          <m:t>2</m:t>
                        </m:r>
                      </m:den>
                    </m:f>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𝑋𝑤</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𝑌</m:t>
                            </m:r>
                          </m:e>
                        </m:d>
                      </m:e>
                      <m:sup>
                        <m:r>
                          <a:rPr lang="en-US" altLang="zh-CN" i="1">
                            <a:latin typeface="Cambria Math" panose="02040503050406030204" pitchFamily="18" charset="0"/>
                            <a:ea typeface="宋体" pitchFamily="2" charset="-122"/>
                            <a:cs typeface="Times New Roman" panose="02020603050405020304" pitchFamily="18" charset="0"/>
                          </a:rPr>
                          <m:t>2</m:t>
                        </m:r>
                      </m:sup>
                    </m:sSup>
                  </m:oMath>
                </a14:m>
                <a:r>
                  <a:rPr lang="en-US" altLang="zh-CN" dirty="0">
                    <a:latin typeface="Cambria" panose="02040503050406030204" pitchFamily="18" charset="0"/>
                    <a:ea typeface="宋体" pitchFamily="2" charset="-122"/>
                    <a:cs typeface="Times New Roman" panose="02020603050405020304" pitchFamily="18" charset="0"/>
                  </a:rPr>
                  <a:t> </a:t>
                </a:r>
                <a:r>
                  <a:rPr lang="zh-CN" altLang="zh-CN" dirty="0">
                    <a:latin typeface="Cambria" panose="02040503050406030204" pitchFamily="18" charset="0"/>
                    <a:ea typeface="宋体" pitchFamily="2" charset="-122"/>
                    <a:cs typeface="Times New Roman" panose="02020603050405020304" pitchFamily="18" charset="0"/>
                  </a:rPr>
                  <a:t>，其中</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𝑋</m:t>
                    </m:r>
                  </m:oMath>
                </a14:m>
                <a:r>
                  <a:rPr lang="zh-CN" altLang="zh-CN" dirty="0">
                    <a:latin typeface="Cambria" panose="02040503050406030204" pitchFamily="18" charset="0"/>
                    <a:ea typeface="宋体" pitchFamily="2" charset="-122"/>
                    <a:cs typeface="Times New Roman" panose="02020603050405020304" pitchFamily="18" charset="0"/>
                  </a:rPr>
                  <a:t>为</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𝑚</m:t>
                    </m:r>
                  </m:oMath>
                </a14:m>
                <a:r>
                  <a:rPr lang="zh-CN" altLang="zh-CN" dirty="0">
                    <a:latin typeface="Cambria" panose="02040503050406030204" pitchFamily="18" charset="0"/>
                    <a:ea typeface="宋体" pitchFamily="2" charset="-122"/>
                    <a:cs typeface="Times New Roman" panose="02020603050405020304" pitchFamily="18" charset="0"/>
                  </a:rPr>
                  <a:t>行</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𝑛</m:t>
                    </m:r>
                    <m:r>
                      <a:rPr lang="en-US" altLang="zh-CN" i="1">
                        <a:latin typeface="Cambria Math" panose="02040503050406030204" pitchFamily="18" charset="0"/>
                        <a:ea typeface="宋体" pitchFamily="2" charset="-122"/>
                        <a:cs typeface="Times New Roman" panose="02020603050405020304" pitchFamily="18" charset="0"/>
                      </a:rPr>
                      <m:t>+1</m:t>
                    </m:r>
                  </m:oMath>
                </a14:m>
                <a:r>
                  <a:rPr lang="zh-CN" altLang="zh-CN" dirty="0">
                    <a:latin typeface="Cambria" panose="02040503050406030204" pitchFamily="18" charset="0"/>
                    <a:ea typeface="宋体" pitchFamily="2" charset="-122"/>
                    <a:cs typeface="Times New Roman" panose="02020603050405020304" pitchFamily="18" charset="0"/>
                  </a:rPr>
                  <a:t>列的矩阵（</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𝑚</m:t>
                    </m:r>
                  </m:oMath>
                </a14:m>
                <a:r>
                  <a:rPr lang="zh-CN" altLang="zh-CN" dirty="0">
                    <a:latin typeface="Cambria" panose="02040503050406030204" pitchFamily="18" charset="0"/>
                    <a:ea typeface="宋体" pitchFamily="2" charset="-122"/>
                    <a:cs typeface="Times New Roman" panose="02020603050405020304" pitchFamily="18" charset="0"/>
                  </a:rPr>
                  <a:t>为样本个数，</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𝑛</m:t>
                    </m:r>
                  </m:oMath>
                </a14:m>
                <a:r>
                  <a:rPr lang="zh-CN" altLang="zh-CN" dirty="0">
                    <a:latin typeface="Cambria" panose="02040503050406030204" pitchFamily="18" charset="0"/>
                    <a:ea typeface="宋体" pitchFamily="2" charset="-122"/>
                    <a:cs typeface="Times New Roman" panose="02020603050405020304" pitchFamily="18" charset="0"/>
                  </a:rPr>
                  <a:t>为特征个数），</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𝑤</m:t>
                    </m:r>
                  </m:oMath>
                </a14:m>
                <a:r>
                  <a:rPr lang="zh-CN" altLang="zh-CN" dirty="0">
                    <a:latin typeface="Cambria" panose="02040503050406030204" pitchFamily="18" charset="0"/>
                    <a:ea typeface="宋体" pitchFamily="2" charset="-122"/>
                    <a:cs typeface="Times New Roman" panose="02020603050405020304" pitchFamily="18" charset="0"/>
                  </a:rPr>
                  <a:t>为</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𝑛</m:t>
                    </m:r>
                    <m:r>
                      <a:rPr lang="en-US" altLang="zh-CN" i="1">
                        <a:latin typeface="Cambria Math" panose="02040503050406030204" pitchFamily="18" charset="0"/>
                        <a:ea typeface="宋体" pitchFamily="2" charset="-122"/>
                        <a:cs typeface="Times New Roman" panose="02020603050405020304" pitchFamily="18" charset="0"/>
                      </a:rPr>
                      <m:t>+1</m:t>
                    </m:r>
                  </m:oMath>
                </a14:m>
                <a:r>
                  <a:rPr lang="zh-CN" altLang="zh-CN" dirty="0">
                    <a:latin typeface="Cambria" panose="02040503050406030204" pitchFamily="18" charset="0"/>
                    <a:ea typeface="宋体" pitchFamily="2" charset="-122"/>
                    <a:cs typeface="Times New Roman" panose="02020603050405020304" pitchFamily="18" charset="0"/>
                  </a:rPr>
                  <a:t>行</a:t>
                </a:r>
                <a:r>
                  <a:rPr lang="en-US" altLang="zh-CN" dirty="0">
                    <a:latin typeface="Cambria" panose="02040503050406030204" pitchFamily="18" charset="0"/>
                    <a:ea typeface="宋体" pitchFamily="2" charset="-122"/>
                    <a:cs typeface="Times New Roman" panose="02020603050405020304" pitchFamily="18" charset="0"/>
                  </a:rPr>
                  <a:t>1</a:t>
                </a:r>
                <a:r>
                  <a:rPr lang="zh-CN" altLang="zh-CN" dirty="0">
                    <a:latin typeface="Cambria" panose="02040503050406030204" pitchFamily="18" charset="0"/>
                    <a:ea typeface="宋体" pitchFamily="2" charset="-122"/>
                    <a:cs typeface="Times New Roman" panose="02020603050405020304" pitchFamily="18" charset="0"/>
                  </a:rPr>
                  <a:t>列的矩阵</a:t>
                </a:r>
                <a:r>
                  <a:rPr lang="en-US" altLang="zh-CN" dirty="0">
                    <a:latin typeface="Cambria" panose="02040503050406030204" pitchFamily="18" charset="0"/>
                    <a:ea typeface="宋体" pitchFamily="2" charset="-122"/>
                    <a:cs typeface="Times New Roman" panose="02020603050405020304" pitchFamily="18" charset="0"/>
                  </a:rPr>
                  <a:t>(</a:t>
                </a:r>
                <a:r>
                  <a:rPr lang="zh-CN" altLang="zh-CN" dirty="0">
                    <a:latin typeface="Cambria" panose="02040503050406030204" pitchFamily="18" charset="0"/>
                    <a:ea typeface="宋体" pitchFamily="2" charset="-122"/>
                    <a:cs typeface="Times New Roman" panose="02020603050405020304" pitchFamily="18" charset="0"/>
                  </a:rPr>
                  <a:t>包含了</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itchFamily="2" charset="-122"/>
                            <a:cs typeface="Times New Roman" panose="02020603050405020304" pitchFamily="18" charset="0"/>
                          </a:rPr>
                          <m:t>𝑤</m:t>
                        </m:r>
                      </m:e>
                      <m:sub>
                        <m:r>
                          <a:rPr lang="en-US" altLang="zh-CN" i="1">
                            <a:latin typeface="Cambria Math" panose="02040503050406030204" pitchFamily="18" charset="0"/>
                            <a:ea typeface="宋体" pitchFamily="2" charset="-122"/>
                            <a:cs typeface="Times New Roman" panose="02020603050405020304" pitchFamily="18" charset="0"/>
                          </a:rPr>
                          <m:t>0</m:t>
                        </m:r>
                      </m:sub>
                    </m:sSub>
                  </m:oMath>
                </a14:m>
                <a:r>
                  <a:rPr lang="en-US" altLang="zh-CN" dirty="0">
                    <a:latin typeface="Cambria" panose="02040503050406030204" pitchFamily="18" charset="0"/>
                    <a:ea typeface="宋体" pitchFamily="2" charset="-122"/>
                    <a:cs typeface="Times New Roman" panose="02020603050405020304" pitchFamily="18" charset="0"/>
                  </a:rPr>
                  <a:t>)</a:t>
                </a:r>
                <a:r>
                  <a:rPr lang="zh-CN" altLang="zh-CN" dirty="0">
                    <a:latin typeface="Cambria" panose="02040503050406030204" pitchFamily="18" charset="0"/>
                    <a:ea typeface="宋体" pitchFamily="2"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𝑌</m:t>
                    </m:r>
                  </m:oMath>
                </a14:m>
                <a:r>
                  <a:rPr lang="zh-CN" altLang="zh-CN" dirty="0">
                    <a:latin typeface="Cambria" panose="02040503050406030204" pitchFamily="18" charset="0"/>
                    <a:ea typeface="宋体" pitchFamily="2" charset="-122"/>
                    <a:cs typeface="Times New Roman" panose="02020603050405020304" pitchFamily="18" charset="0"/>
                  </a:rPr>
                  <a:t>为</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𝑚</m:t>
                    </m:r>
                  </m:oMath>
                </a14:m>
                <a:r>
                  <a:rPr lang="zh-CN" altLang="zh-CN" dirty="0">
                    <a:latin typeface="Cambria" panose="02040503050406030204" pitchFamily="18" charset="0"/>
                    <a:ea typeface="宋体" pitchFamily="2" charset="-122"/>
                    <a:cs typeface="Times New Roman" panose="02020603050405020304" pitchFamily="18" charset="0"/>
                  </a:rPr>
                  <a:t>行</a:t>
                </a:r>
                <a:r>
                  <a:rPr lang="en-US" altLang="zh-CN" dirty="0">
                    <a:latin typeface="Cambria" panose="02040503050406030204" pitchFamily="18" charset="0"/>
                    <a:ea typeface="宋体" pitchFamily="2" charset="-122"/>
                    <a:cs typeface="Times New Roman" panose="02020603050405020304" pitchFamily="18" charset="0"/>
                  </a:rPr>
                  <a:t>1</a:t>
                </a:r>
                <a:r>
                  <a:rPr lang="zh-CN" altLang="zh-CN" dirty="0">
                    <a:latin typeface="Cambria" panose="02040503050406030204" pitchFamily="18" charset="0"/>
                    <a:ea typeface="宋体" pitchFamily="2" charset="-122"/>
                    <a:cs typeface="Times New Roman" panose="02020603050405020304" pitchFamily="18" charset="0"/>
                  </a:rPr>
                  <a:t>列的矩阵</a:t>
                </a:r>
                <a:r>
                  <a:rPr lang="zh-CN" altLang="en-US" dirty="0">
                    <a:latin typeface="Cambria" panose="02040503050406030204" pitchFamily="18" charset="0"/>
                    <a:ea typeface="宋体" pitchFamily="2" charset="-122"/>
                    <a:cs typeface="Times New Roman" panose="02020603050405020304" pitchFamily="18" charset="0"/>
                  </a:rPr>
                  <a:t>，则</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𝐽</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𝑤</m:t>
                    </m:r>
                    <m:r>
                      <a:rPr lang="en-US" altLang="zh-CN" i="1">
                        <a:latin typeface="Cambria Math" panose="02040503050406030204" pitchFamily="18" charset="0"/>
                        <a:ea typeface="宋体"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1</m:t>
                        </m:r>
                      </m:num>
                      <m:den>
                        <m:r>
                          <a:rPr lang="en-US" altLang="zh-CN" i="1">
                            <a:latin typeface="Cambria Math" panose="02040503050406030204" pitchFamily="18" charset="0"/>
                            <a:ea typeface="宋体" pitchFamily="2" charset="-122"/>
                            <a:cs typeface="Times New Roman" panose="02020603050405020304" pitchFamily="18" charset="0"/>
                          </a:rPr>
                          <m:t>2</m:t>
                        </m:r>
                      </m:den>
                    </m:f>
                    <m:sSup>
                      <m:sSupPr>
                        <m:ctrlPr>
                          <a:rPr lang="zh-CN" altLang="zh-CN" i="1">
                            <a:latin typeface="Cambria Math" panose="02040503050406030204" pitchFamily="18" charset="0"/>
                            <a:ea typeface="Cambria Math" panose="02040503050406030204" pitchFamily="18" charset="0"/>
                          </a:rPr>
                        </m:ctrlPr>
                      </m:sSupPr>
                      <m:e>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𝑋𝑤</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𝑌</m:t>
                            </m:r>
                          </m:e>
                        </m:d>
                      </m:e>
                      <m:sup>
                        <m:r>
                          <a:rPr lang="en-US" altLang="zh-CN" i="1">
                            <a:latin typeface="Cambria Math" panose="02040503050406030204" pitchFamily="18" charset="0"/>
                            <a:ea typeface="宋体" pitchFamily="2" charset="-122"/>
                            <a:cs typeface="Times New Roman" panose="02020603050405020304" pitchFamily="18" charset="0"/>
                          </a:rPr>
                          <m:t>2</m:t>
                        </m:r>
                      </m:sup>
                    </m:sSup>
                  </m:oMath>
                </a14:m>
                <a:r>
                  <a:rPr lang="en-US" altLang="zh-CN" dirty="0"/>
                  <a:t>=</a:t>
                </a:r>
                <a14:m>
                  <m:oMath xmlns:m="http://schemas.openxmlformats.org/officeDocument/2006/math">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1</m:t>
                        </m:r>
                      </m:num>
                      <m:den>
                        <m:r>
                          <a:rPr lang="en-US" altLang="zh-CN" i="1">
                            <a:latin typeface="Cambria Math" panose="02040503050406030204" pitchFamily="18" charset="0"/>
                            <a:ea typeface="宋体" pitchFamily="2" charset="-122"/>
                            <a:cs typeface="Times New Roman" panose="02020603050405020304" pitchFamily="18" charset="0"/>
                          </a:rPr>
                          <m:t>2</m:t>
                        </m:r>
                      </m:den>
                    </m:f>
                    <m:sSup>
                      <m:sSupPr>
                        <m:ctrlPr>
                          <a:rPr lang="zh-CN" altLang="zh-CN" i="1">
                            <a:latin typeface="Cambria Math" panose="02040503050406030204" pitchFamily="18" charset="0"/>
                            <a:ea typeface="Cambria Math" panose="02040503050406030204" pitchFamily="18" charset="0"/>
                          </a:rPr>
                        </m:ctrlPr>
                      </m:sSupPr>
                      <m:e>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𝑋𝑤</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𝑌</m:t>
                            </m:r>
                          </m:e>
                        </m:d>
                      </m:e>
                      <m:sup>
                        <m:r>
                          <a:rPr lang="en-US" altLang="zh-CN" b="0" i="1" smtClean="0">
                            <a:latin typeface="Cambria Math" panose="02040503050406030204" pitchFamily="18" charset="0"/>
                            <a:ea typeface="宋体" pitchFamily="2" charset="-122"/>
                            <a:cs typeface="Times New Roman" panose="02020603050405020304" pitchFamily="18" charset="0"/>
                          </a:rPr>
                          <m:t>𝑇</m:t>
                        </m:r>
                      </m:sup>
                    </m:sSup>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𝑋𝑤</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𝑌</m:t>
                        </m:r>
                      </m:e>
                    </m:d>
                  </m:oMath>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616216" y="2626556"/>
                <a:ext cx="11231315" cy="1504771"/>
              </a:xfrm>
              <a:prstGeom prst="rect">
                <a:avLst/>
              </a:prstGeom>
              <a:blipFill rotWithShape="1">
                <a:blip r:embed="rId4"/>
                <a:stretch>
                  <a:fillRect l="-2" t="-13" r="3" b="-801"/>
                </a:stretch>
              </a:blipFill>
            </p:spPr>
            <p:txBody>
              <a:bodyPr/>
              <a:lstStyle/>
              <a:p>
                <a:r>
                  <a:rPr lang="zh-CN" altLang="en-US">
                    <a:noFill/>
                  </a:rPr>
                  <a:t> </a:t>
                </a:r>
              </a:p>
            </p:txBody>
          </p:sp>
        </mc:Fallback>
      </mc:AlternateContent>
      <p:sp>
        <p:nvSpPr>
          <p:cNvPr id="6" name="矩形 5"/>
          <p:cNvSpPr/>
          <p:nvPr/>
        </p:nvSpPr>
        <p:spPr>
          <a:xfrm>
            <a:off x="8584729" y="4500226"/>
            <a:ext cx="2784737" cy="369332"/>
          </a:xfrm>
          <a:prstGeom prst="rect">
            <a:avLst/>
          </a:prstGeom>
        </p:spPr>
        <p:txBody>
          <a:bodyPr wrap="none">
            <a:spAutoFit/>
          </a:bodyPr>
          <a:lstStyle/>
          <a:p>
            <a:r>
              <a:rPr lang="zh-CN" altLang="zh-CN" sz="1800" dirty="0">
                <a:latin typeface="Cambria" panose="02040503050406030204" pitchFamily="18" charset="0"/>
                <a:ea typeface="宋体" pitchFamily="2" charset="-122"/>
                <a:cs typeface="Times New Roman" panose="02020603050405020304" pitchFamily="18" charset="0"/>
              </a:rPr>
              <a:t>需要用到</a:t>
            </a:r>
            <a:r>
              <a:rPr lang="zh-CN" altLang="en-US" sz="1800" dirty="0">
                <a:latin typeface="Cambria" panose="02040503050406030204" pitchFamily="18" charset="0"/>
                <a:ea typeface="宋体" pitchFamily="2" charset="-122"/>
                <a:cs typeface="Times New Roman" panose="02020603050405020304" pitchFamily="18" charset="0"/>
              </a:rPr>
              <a:t>向量平方的性质</a:t>
            </a:r>
            <a:r>
              <a:rPr lang="en-US" altLang="zh-CN" sz="1800" dirty="0">
                <a:latin typeface="Cambria" panose="02040503050406030204" pitchFamily="18" charset="0"/>
                <a:ea typeface="宋体" pitchFamily="2" charset="-122"/>
                <a:cs typeface="Times New Roman" panose="02020603050405020304" pitchFamily="18" charset="0"/>
              </a:rPr>
              <a:t>:</a:t>
            </a:r>
            <a:endParaRPr lang="zh-CN" altLang="en-US" sz="1800" dirty="0"/>
          </a:p>
        </p:txBody>
      </p:sp>
      <mc:AlternateContent xmlns:mc="http://schemas.openxmlformats.org/markup-compatibility/2006" xmlns:a14="http://schemas.microsoft.com/office/drawing/2010/main">
        <mc:Choice Requires="a14">
          <p:sp>
            <p:nvSpPr>
              <p:cNvPr id="16" name="矩形 15"/>
              <p:cNvSpPr/>
              <p:nvPr/>
            </p:nvSpPr>
            <p:spPr>
              <a:xfrm>
                <a:off x="5827946" y="4507709"/>
                <a:ext cx="1678280" cy="1668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𝑌</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0">
                                            <a:latin typeface="Cambria Math" panose="02040503050406030204" pitchFamily="18" charset="0"/>
                                          </a:rPr>
                                          <m:t>1</m:t>
                                        </m:r>
                                      </m:e>
                                    </m:d>
                                  </m:sup>
                                </m:sSup>
                              </m:e>
                            </m:mr>
                            <m:mr>
                              <m:e>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0">
                                            <a:latin typeface="Cambria Math" panose="02040503050406030204" pitchFamily="18" charset="0"/>
                                          </a:rPr>
                                          <m:t>2</m:t>
                                        </m:r>
                                      </m:e>
                                    </m:d>
                                  </m:sup>
                                </m:sSup>
                              </m:e>
                            </m:mr>
                            <m:mr>
                              <m:e>
                                <m:r>
                                  <a:rPr lang="zh-CN" altLang="en-US" i="0">
                                    <a:latin typeface="Cambria Math" panose="02040503050406030204" pitchFamily="18" charset="0"/>
                                  </a:rPr>
                                  <m:t>…</m:t>
                                </m:r>
                              </m:e>
                            </m:mr>
                            <m:mr>
                              <m:e>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𝑚</m:t>
                                        </m:r>
                                      </m:e>
                                    </m:d>
                                  </m:sup>
                                </m:sSup>
                              </m:e>
                            </m:mr>
                          </m:m>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5827946" y="4507709"/>
                <a:ext cx="1678280" cy="1668214"/>
              </a:xfrm>
              <a:prstGeom prst="rect">
                <a:avLst/>
              </a:prstGeom>
              <a:blipFill rotWithShape="1">
                <a:blip r:embed="rId5"/>
                <a:stretch>
                  <a:fillRect l="-33" t="-29" r="31"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679793" y="4869664"/>
                <a:ext cx="1978940"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𝑧</m:t>
                              </m:r>
                            </m:e>
                            <m:sub>
                              <m:r>
                                <a:rPr lang="zh-CN" altLang="en-US" i="1">
                                  <a:latin typeface="Cambria Math" panose="02040503050406030204" pitchFamily="18" charset="0"/>
                                </a:rPr>
                                <m:t>𝑖</m:t>
                              </m:r>
                            </m:sub>
                            <m:sup>
                              <m:r>
                                <a:rPr lang="zh-CN" altLang="en-US" i="0">
                                  <a:latin typeface="Cambria Math" panose="02040503050406030204" pitchFamily="18" charset="0"/>
                                </a:rPr>
                                <m:t>2</m:t>
                              </m:r>
                            </m:sup>
                          </m:sSubSup>
                        </m:e>
                      </m:nary>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en-US" altLang="zh-CN" b="0" i="1" smtClean="0">
                              <a:latin typeface="Cambria Math" panose="02040503050406030204" pitchFamily="18" charset="0"/>
                            </a:rPr>
                            <m:t>𝑍</m:t>
                          </m:r>
                        </m:e>
                        <m:sup>
                          <m:r>
                            <a:rPr lang="zh-CN" altLang="en-US" i="1">
                              <a:latin typeface="Cambria Math" panose="02040503050406030204" pitchFamily="18" charset="0"/>
                            </a:rPr>
                            <m:t>𝑇</m:t>
                          </m:r>
                        </m:sup>
                      </m:sSup>
                      <m:r>
                        <a:rPr lang="en-US" altLang="zh-CN" b="0" i="1" smtClean="0">
                          <a:latin typeface="Cambria Math" panose="02040503050406030204" pitchFamily="18" charset="0"/>
                        </a:rPr>
                        <m:t>𝑍</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8679793" y="4869664"/>
                <a:ext cx="1978940" cy="988540"/>
              </a:xfrm>
              <a:prstGeom prst="rect">
                <a:avLst/>
              </a:prstGeom>
              <a:blipFill rotWithShape="1">
                <a:blip r:embed="rId6"/>
                <a:stretch>
                  <a:fillRect l="-31" t="-49" r="13"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23928" y="1198876"/>
                <a:ext cx="11453191" cy="874663"/>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宋体" pitchFamily="2" charset="-122"/>
                  </a:rPr>
                  <a:t>要找到一组 </a:t>
                </a:r>
                <a14:m>
                  <m:oMath xmlns:m="http://schemas.openxmlformats.org/officeDocument/2006/math">
                    <m:r>
                      <a:rPr lang="en-US" altLang="zh-CN" i="1" kern="100">
                        <a:latin typeface="Cambria Math" panose="02040503050406030204" pitchFamily="18" charset="0"/>
                        <a:ea typeface="宋体" pitchFamily="2" charset="-122"/>
                      </a:rPr>
                      <m:t>𝑤</m:t>
                    </m:r>
                    <m:r>
                      <a:rPr lang="en-US" altLang="zh-CN" i="1" kern="100">
                        <a:latin typeface="Cambria Math" panose="02040503050406030204" pitchFamily="18" charset="0"/>
                        <a:ea typeface="宋体"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itchFamily="2" charset="-122"/>
                          </a:rPr>
                          <m:t>𝑤</m:t>
                        </m:r>
                      </m:e>
                      <m:sub>
                        <m:r>
                          <a:rPr lang="en-US" altLang="zh-CN" i="1" kern="100">
                            <a:latin typeface="Cambria Math" panose="02040503050406030204" pitchFamily="18" charset="0"/>
                            <a:ea typeface="宋体" pitchFamily="2" charset="-122"/>
                          </a:rPr>
                          <m:t>0</m:t>
                        </m:r>
                      </m:sub>
                    </m:sSub>
                    <m:r>
                      <a:rPr lang="en-US" altLang="zh-CN" i="1" kern="100">
                        <a:latin typeface="Cambria Math" panose="02040503050406030204" pitchFamily="18" charset="0"/>
                        <a:ea typeface="宋体"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itchFamily="2" charset="-122"/>
                          </a:rPr>
                          <m:t>𝑤</m:t>
                        </m:r>
                      </m:e>
                      <m:sub>
                        <m:r>
                          <a:rPr lang="en-US" altLang="zh-CN" i="1" kern="100">
                            <a:latin typeface="Cambria Math" panose="02040503050406030204" pitchFamily="18" charset="0"/>
                            <a:ea typeface="宋体" pitchFamily="2" charset="-122"/>
                          </a:rPr>
                          <m:t>1</m:t>
                        </m:r>
                      </m:sub>
                    </m:sSub>
                    <m:r>
                      <a:rPr lang="en-US" altLang="zh-CN" i="1" kern="100">
                        <a:latin typeface="Cambria Math" panose="02040503050406030204" pitchFamily="18" charset="0"/>
                        <a:ea typeface="宋体"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itchFamily="2" charset="-122"/>
                          </a:rPr>
                          <m:t>𝑤</m:t>
                        </m:r>
                      </m:e>
                      <m:sub>
                        <m:r>
                          <a:rPr lang="en-US" altLang="zh-CN" i="1" kern="100">
                            <a:latin typeface="Cambria Math" panose="02040503050406030204" pitchFamily="18" charset="0"/>
                            <a:ea typeface="宋体" pitchFamily="2" charset="-122"/>
                          </a:rPr>
                          <m:t>2</m:t>
                        </m:r>
                      </m:sub>
                    </m:sSub>
                    <m:r>
                      <a:rPr lang="en-US" altLang="zh-CN" i="1" kern="100">
                        <a:latin typeface="Cambria Math" panose="02040503050406030204" pitchFamily="18" charset="0"/>
                        <a:ea typeface="宋体"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itchFamily="2" charset="-122"/>
                          </a:rPr>
                          <m:t>𝑤</m:t>
                        </m:r>
                      </m:e>
                      <m:sub>
                        <m:r>
                          <a:rPr lang="en-US" altLang="zh-CN" i="1" kern="100">
                            <a:latin typeface="Cambria Math" panose="02040503050406030204" pitchFamily="18" charset="0"/>
                            <a:ea typeface="宋体" pitchFamily="2" charset="-122"/>
                          </a:rPr>
                          <m:t>𝑛</m:t>
                        </m:r>
                      </m:sub>
                    </m:sSub>
                    <m:r>
                      <a:rPr lang="en-US" altLang="zh-CN" i="1" kern="100">
                        <a:latin typeface="Cambria Math" panose="02040503050406030204" pitchFamily="18" charset="0"/>
                        <a:ea typeface="宋体" pitchFamily="2" charset="-122"/>
                      </a:rPr>
                      <m:t>)</m:t>
                    </m:r>
                  </m:oMath>
                </a14:m>
                <a:r>
                  <a:rPr lang="en-US" altLang="zh-CN" kern="100" dirty="0">
                    <a:latin typeface="Times New Roman" panose="02020603050405020304" pitchFamily="18" charset="0"/>
                    <a:ea typeface="宋体" pitchFamily="2" charset="-122"/>
                  </a:rPr>
                  <a:t> </a:t>
                </a:r>
                <a:r>
                  <a:rPr lang="zh-CN" altLang="zh-CN" kern="100" dirty="0">
                    <a:latin typeface="Times New Roman" panose="02020603050405020304" pitchFamily="18" charset="0"/>
                    <a:ea typeface="宋体" pitchFamily="2" charset="-122"/>
                  </a:rPr>
                  <a:t>，使得</a:t>
                </a:r>
                <a14:m>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𝑤</m:t>
                        </m:r>
                      </m:e>
                    </m:d>
                    <m:r>
                      <a:rPr lang="en-US" altLang="zh-CN" i="1">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nary>
                      <m:naryPr>
                        <m:chr m:val="∑"/>
                        <m:limLoc m:val="undOvr"/>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itchFamily="2" charset="-122"/>
                          </a:rPr>
                          <m:t>𝑖</m:t>
                        </m:r>
                        <m:r>
                          <a:rPr lang="en-US" altLang="zh-CN" i="1" kern="100">
                            <a:latin typeface="Cambria Math" panose="02040503050406030204" pitchFamily="18" charset="0"/>
                            <a:ea typeface="宋体" pitchFamily="2" charset="-122"/>
                          </a:rPr>
                          <m:t>=1</m:t>
                        </m:r>
                      </m:sub>
                      <m:sup>
                        <m:r>
                          <a:rPr lang="en-US" altLang="zh-CN" i="1" kern="100">
                            <a:latin typeface="Cambria Math" panose="02040503050406030204" pitchFamily="18" charset="0"/>
                            <a:ea typeface="宋体" pitchFamily="2" charset="-122"/>
                          </a:rPr>
                          <m:t>𝑚</m:t>
                        </m:r>
                      </m:sup>
                      <m:e>
                        <m:r>
                          <a:rPr lang="en-US" altLang="zh-CN" i="1" kern="100">
                            <a:latin typeface="Cambria Math" panose="02040503050406030204" pitchFamily="18" charset="0"/>
                            <a:ea typeface="宋体" pitchFamily="2" charset="-122"/>
                          </a:rPr>
                          <m:t>(</m:t>
                        </m:r>
                      </m:e>
                    </m:nary>
                    <m:r>
                      <a:rPr lang="en-US" altLang="zh-CN" i="1" kern="100">
                        <a:latin typeface="Cambria Math" panose="02040503050406030204" pitchFamily="18" charset="0"/>
                        <a:ea typeface="宋体" pitchFamily="2" charset="-122"/>
                      </a:rPr>
                      <m:t>h</m:t>
                    </m:r>
                    <m:r>
                      <a:rPr lang="en-US" altLang="zh-CN" i="1" kern="100">
                        <a:latin typeface="Cambria Math" panose="02040503050406030204" pitchFamily="18" charset="0"/>
                        <a:ea typeface="宋体" pitchFamily="2" charset="-122"/>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i="1" kern="100">
                        <a:latin typeface="Cambria Math" panose="02040503050406030204" pitchFamily="18" charset="0"/>
                        <a:ea typeface="宋体" pitchFamily="2" charset="-122"/>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itchFamily="2" charset="-122"/>
                          </a:rPr>
                          <m:t>)</m:t>
                        </m:r>
                      </m:e>
                      <m:sup>
                        <m:r>
                          <a:rPr lang="en-US" altLang="zh-CN" i="1" kern="100">
                            <a:latin typeface="Cambria Math" panose="02040503050406030204" pitchFamily="18" charset="0"/>
                            <a:ea typeface="宋体" pitchFamily="2" charset="-122"/>
                          </a:rPr>
                          <m:t>2</m:t>
                        </m:r>
                      </m:sup>
                    </m:sSup>
                  </m:oMath>
                </a14:m>
                <a:r>
                  <a:rPr lang="en-US" altLang="zh-CN" kern="100" dirty="0">
                    <a:latin typeface="Times New Roman" panose="02020603050405020304" pitchFamily="18" charset="0"/>
                    <a:ea typeface="宋体" pitchFamily="2" charset="-122"/>
                  </a:rPr>
                  <a:t> </a:t>
                </a:r>
              </a:p>
            </p:txBody>
          </p:sp>
        </mc:Choice>
        <mc:Fallback xmlns="">
          <p:sp>
            <p:nvSpPr>
              <p:cNvPr id="20" name="矩形 19"/>
              <p:cNvSpPr>
                <a:spLocks noRot="1" noChangeAspect="1" noMove="1" noResize="1" noEditPoints="1" noAdjustHandles="1" noChangeArrowheads="1" noChangeShapeType="1" noTextEdit="1"/>
              </p:cNvSpPr>
              <p:nvPr/>
            </p:nvSpPr>
            <p:spPr>
              <a:xfrm>
                <a:off x="323928" y="1198876"/>
                <a:ext cx="11453191" cy="874663"/>
              </a:xfrm>
              <a:prstGeom prst="rect">
                <a:avLst/>
              </a:prstGeom>
              <a:blipFill rotWithShape="1">
                <a:blip r:embed="rId7"/>
                <a:stretch>
                  <a:fillRect l="-1" t="-72" r="4" b="30"/>
                </a:stretch>
              </a:blipFill>
            </p:spPr>
            <p:txBody>
              <a:bodyPr/>
              <a:lstStyle/>
              <a:p>
                <a:r>
                  <a:rPr lang="zh-CN" altLang="en-US">
                    <a:noFill/>
                  </a:rPr>
                  <a:t> </a:t>
                </a:r>
              </a:p>
            </p:txBody>
          </p:sp>
        </mc:Fallback>
      </mc:AlternateContent>
      <p:sp>
        <p:nvSpPr>
          <p:cNvPr id="21" name="下箭头 20"/>
          <p:cNvSpPr/>
          <p:nvPr/>
        </p:nvSpPr>
        <p:spPr>
          <a:xfrm>
            <a:off x="8461132" y="4059096"/>
            <a:ext cx="218661" cy="274439"/>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p:cNvSpPr/>
              <p:nvPr/>
            </p:nvSpPr>
            <p:spPr>
              <a:xfrm>
                <a:off x="367738" y="4395223"/>
                <a:ext cx="5404621" cy="1871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𝑋</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6"/>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1</m:t>
                                </m:r>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1</m:t>
                                    </m:r>
                                  </m:sub>
                                  <m:sup>
                                    <m:d>
                                      <m:dPr>
                                        <m:ctrlPr>
                                          <a:rPr lang="zh-CN" altLang="en-US" i="1">
                                            <a:latin typeface="Cambria Math" panose="02040503050406030204" pitchFamily="18" charset="0"/>
                                          </a:rPr>
                                        </m:ctrlPr>
                                      </m:dPr>
                                      <m:e>
                                        <m:r>
                                          <a:rPr lang="zh-CN" altLang="en-US" i="0">
                                            <a:latin typeface="Cambria Math" panose="02040503050406030204" pitchFamily="18" charset="0"/>
                                          </a:rPr>
                                          <m:t>1</m:t>
                                        </m:r>
                                      </m:e>
                                    </m:d>
                                  </m:sup>
                                </m:sSubSup>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2</m:t>
                                    </m:r>
                                  </m:sub>
                                  <m:sup>
                                    <m:d>
                                      <m:dPr>
                                        <m:ctrlPr>
                                          <a:rPr lang="zh-CN" altLang="en-US" i="1">
                                            <a:latin typeface="Cambria Math" panose="02040503050406030204" pitchFamily="18" charset="0"/>
                                          </a:rPr>
                                        </m:ctrlPr>
                                      </m:dPr>
                                      <m:e>
                                        <m:r>
                                          <a:rPr lang="zh-CN" altLang="en-US" i="0">
                                            <a:latin typeface="Cambria Math" panose="02040503050406030204" pitchFamily="18" charset="0"/>
                                          </a:rPr>
                                          <m:t>1</m:t>
                                        </m:r>
                                      </m:e>
                                    </m:d>
                                  </m:sup>
                                </m:sSubSup>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3</m:t>
                                    </m:r>
                                  </m:sub>
                                  <m:sup>
                                    <m:d>
                                      <m:dPr>
                                        <m:ctrlPr>
                                          <a:rPr lang="zh-CN" altLang="en-US" i="1">
                                            <a:latin typeface="Cambria Math" panose="02040503050406030204" pitchFamily="18" charset="0"/>
                                          </a:rPr>
                                        </m:ctrlPr>
                                      </m:dPr>
                                      <m:e>
                                        <m:r>
                                          <a:rPr lang="zh-CN" altLang="en-US" i="0">
                                            <a:latin typeface="Cambria Math" panose="02040503050406030204" pitchFamily="18" charset="0"/>
                                          </a:rPr>
                                          <m:t>1</m:t>
                                        </m:r>
                                      </m:e>
                                    </m:d>
                                  </m:sup>
                                </m:sSubSup>
                              </m:e>
                              <m:e>
                                <m:r>
                                  <a:rPr lang="zh-CN" altLang="en-US" i="0">
                                    <a:latin typeface="Cambria Math" panose="02040503050406030204" pitchFamily="18" charset="0"/>
                                  </a:rPr>
                                  <m:t>…</m:t>
                                </m:r>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𝑛</m:t>
                                    </m:r>
                                  </m:sub>
                                  <m:sup>
                                    <m:d>
                                      <m:dPr>
                                        <m:ctrlPr>
                                          <a:rPr lang="zh-CN" altLang="en-US" i="1">
                                            <a:latin typeface="Cambria Math" panose="02040503050406030204" pitchFamily="18" charset="0"/>
                                          </a:rPr>
                                        </m:ctrlPr>
                                      </m:dPr>
                                      <m:e>
                                        <m:r>
                                          <a:rPr lang="zh-CN" altLang="en-US" i="0">
                                            <a:latin typeface="Cambria Math" panose="02040503050406030204" pitchFamily="18" charset="0"/>
                                          </a:rPr>
                                          <m:t>1</m:t>
                                        </m:r>
                                      </m:e>
                                    </m:d>
                                  </m:sup>
                                </m:sSubSup>
                              </m:e>
                            </m:mr>
                            <m:mr>
                              <m:e>
                                <m:r>
                                  <a:rPr lang="zh-CN" altLang="en-US" i="0">
                                    <a:latin typeface="Cambria Math" panose="02040503050406030204" pitchFamily="18" charset="0"/>
                                  </a:rPr>
                                  <m:t>1</m:t>
                                </m:r>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1</m:t>
                                    </m:r>
                                  </m:sub>
                                  <m:sup>
                                    <m:d>
                                      <m:dPr>
                                        <m:ctrlPr>
                                          <a:rPr lang="zh-CN" altLang="en-US" i="1">
                                            <a:latin typeface="Cambria Math" panose="02040503050406030204" pitchFamily="18" charset="0"/>
                                          </a:rPr>
                                        </m:ctrlPr>
                                      </m:dPr>
                                      <m:e>
                                        <m:r>
                                          <a:rPr lang="zh-CN" altLang="en-US" i="0">
                                            <a:latin typeface="Cambria Math" panose="02040503050406030204" pitchFamily="18" charset="0"/>
                                          </a:rPr>
                                          <m:t>2</m:t>
                                        </m:r>
                                      </m:e>
                                    </m:d>
                                  </m:sup>
                                </m:sSubSup>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2</m:t>
                                    </m:r>
                                  </m:sub>
                                  <m:sup>
                                    <m:d>
                                      <m:dPr>
                                        <m:ctrlPr>
                                          <a:rPr lang="zh-CN" altLang="en-US" i="1">
                                            <a:latin typeface="Cambria Math" panose="02040503050406030204" pitchFamily="18" charset="0"/>
                                          </a:rPr>
                                        </m:ctrlPr>
                                      </m:dPr>
                                      <m:e>
                                        <m:r>
                                          <a:rPr lang="zh-CN" altLang="en-US" i="0">
                                            <a:latin typeface="Cambria Math" panose="02040503050406030204" pitchFamily="18" charset="0"/>
                                          </a:rPr>
                                          <m:t>2</m:t>
                                        </m:r>
                                      </m:e>
                                    </m:d>
                                  </m:sup>
                                </m:sSubSup>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3</m:t>
                                    </m:r>
                                  </m:sub>
                                  <m:sup>
                                    <m:d>
                                      <m:dPr>
                                        <m:ctrlPr>
                                          <a:rPr lang="zh-CN" altLang="en-US" i="1">
                                            <a:latin typeface="Cambria Math" panose="02040503050406030204" pitchFamily="18" charset="0"/>
                                          </a:rPr>
                                        </m:ctrlPr>
                                      </m:dPr>
                                      <m:e>
                                        <m:r>
                                          <a:rPr lang="zh-CN" altLang="en-US" i="0">
                                            <a:latin typeface="Cambria Math" panose="02040503050406030204" pitchFamily="18" charset="0"/>
                                          </a:rPr>
                                          <m:t>2</m:t>
                                        </m:r>
                                      </m:e>
                                    </m:d>
                                  </m:sup>
                                </m:sSubSup>
                              </m:e>
                              <m:e>
                                <m:r>
                                  <a:rPr lang="zh-CN" altLang="en-US" i="0">
                                    <a:latin typeface="Cambria Math" panose="02040503050406030204" pitchFamily="18" charset="0"/>
                                  </a:rPr>
                                  <m:t>…</m:t>
                                </m:r>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𝑛</m:t>
                                    </m:r>
                                  </m:sub>
                                  <m:sup>
                                    <m:d>
                                      <m:dPr>
                                        <m:ctrlPr>
                                          <a:rPr lang="zh-CN" altLang="en-US" i="1">
                                            <a:latin typeface="Cambria Math" panose="02040503050406030204" pitchFamily="18" charset="0"/>
                                          </a:rPr>
                                        </m:ctrlPr>
                                      </m:dPr>
                                      <m:e>
                                        <m:r>
                                          <a:rPr lang="zh-CN" altLang="en-US" i="0">
                                            <a:latin typeface="Cambria Math" panose="02040503050406030204" pitchFamily="18" charset="0"/>
                                          </a:rPr>
                                          <m:t>2</m:t>
                                        </m:r>
                                      </m:e>
                                    </m:d>
                                  </m:sup>
                                </m:sSubSup>
                              </m:e>
                            </m:mr>
                            <m:mr>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mr>
                            <m:mr>
                              <m:e>
                                <m:r>
                                  <a:rPr lang="zh-CN" altLang="en-US" i="0">
                                    <a:latin typeface="Cambria Math" panose="02040503050406030204" pitchFamily="18" charset="0"/>
                                  </a:rPr>
                                  <m:t>1</m:t>
                                </m:r>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1</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𝑚</m:t>
                                        </m:r>
                                      </m:e>
                                    </m:d>
                                  </m:sup>
                                </m:sSubSup>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2</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𝑚</m:t>
                                        </m:r>
                                      </m:e>
                                    </m:d>
                                  </m:sup>
                                </m:sSubSup>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3</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𝑚</m:t>
                                        </m:r>
                                      </m:e>
                                    </m:d>
                                  </m:sup>
                                </m:sSubSup>
                              </m:e>
                              <m:e>
                                <m:r>
                                  <a:rPr lang="zh-CN" altLang="en-US" i="0">
                                    <a:latin typeface="Cambria Math" panose="02040503050406030204" pitchFamily="18" charset="0"/>
                                  </a:rPr>
                                  <m:t>…</m:t>
                                </m:r>
                              </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𝑛</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𝑚</m:t>
                                        </m:r>
                                      </m:e>
                                    </m:d>
                                  </m:sup>
                                </m:sSubSup>
                              </m:e>
                            </m:mr>
                          </m:m>
                        </m:e>
                      </m:d>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367738" y="4395223"/>
                <a:ext cx="5404621" cy="1871090"/>
              </a:xfrm>
              <a:prstGeom prst="rect">
                <a:avLst/>
              </a:prstGeom>
              <a:blipFill rotWithShape="1">
                <a:blip r:embed="rId8"/>
                <a:stretch>
                  <a:fillRect l="-1" t="-21" r="4" b="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4906616" y="4627538"/>
            <a:ext cx="7106202" cy="2147645"/>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线性回归</a:t>
            </a:r>
            <a:r>
              <a:rPr lang="en-US" altLang="zh-CN" dirty="0">
                <a:solidFill>
                  <a:schemeClr val="tx1"/>
                </a:solidFill>
              </a:rPr>
              <a:t>-</a:t>
            </a:r>
            <a:r>
              <a:rPr lang="zh-CN" altLang="en-US" dirty="0">
                <a:solidFill>
                  <a:schemeClr val="tx1"/>
                </a:solidFill>
              </a:rPr>
              <a:t>最小二乘法</a:t>
            </a:r>
            <a:r>
              <a:rPr lang="en-US" altLang="zh-CN" dirty="0">
                <a:solidFill>
                  <a:schemeClr val="tx1"/>
                </a:solidFill>
              </a:rPr>
              <a:t>(LSM)</a:t>
            </a:r>
            <a:endParaRPr lang="zh-CN" altLang="en-US" dirty="0">
              <a:solidFill>
                <a:schemeClr val="tx1"/>
              </a:solidFill>
            </a:endParaRPr>
          </a:p>
        </p:txBody>
      </p:sp>
      <p:sp>
        <p:nvSpPr>
          <p:cNvPr id="6" name="矩形 5"/>
          <p:cNvSpPr/>
          <p:nvPr/>
        </p:nvSpPr>
        <p:spPr>
          <a:xfrm>
            <a:off x="6345254" y="4678482"/>
            <a:ext cx="4862228" cy="461665"/>
          </a:xfrm>
          <a:prstGeom prst="rect">
            <a:avLst/>
          </a:prstGeom>
        </p:spPr>
        <p:txBody>
          <a:bodyPr wrap="none">
            <a:spAutoFit/>
          </a:bodyPr>
          <a:lstStyle/>
          <a:p>
            <a:r>
              <a:rPr lang="zh-CN" altLang="zh-CN" dirty="0">
                <a:latin typeface="+mj-ea"/>
                <a:ea typeface="+mj-ea"/>
                <a:cs typeface="Times New Roman" panose="02020603050405020304" pitchFamily="18" charset="0"/>
              </a:rPr>
              <a:t>需要用到以下几个矩阵的求导法则</a:t>
            </a:r>
            <a:r>
              <a:rPr lang="en-US" altLang="zh-CN" dirty="0">
                <a:latin typeface="+mj-ea"/>
                <a:ea typeface="+mj-ea"/>
                <a:cs typeface="Times New Roman" panose="02020603050405020304" pitchFamily="18" charset="0"/>
              </a:rPr>
              <a:t>:</a:t>
            </a:r>
            <a:endParaRPr lang="zh-CN" altLang="en-US" dirty="0">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901885" y="2168669"/>
                <a:ext cx="4789516" cy="80906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smtClean="0">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𝐽</m:t>
                                            </m:r>
                                            <m:r>
                                              <a:rPr lang="zh-CN" altLang="en-US" i="0">
                                                <a:latin typeface="Cambria Math" panose="02040503050406030204" pitchFamily="18" charset="0"/>
                                              </a:rPr>
                                              <m:t>(</m:t>
                                            </m:r>
                                            <m:r>
                                              <a:rPr lang="zh-CN" altLang="en-US" i="1">
                                                <a:latin typeface="Cambria Math" panose="02040503050406030204" pitchFamily="18" charset="0"/>
                                              </a:rPr>
                                              <m:t>𝑤</m:t>
                                            </m:r>
                                          </m:e>
                                        </m:d>
                                      </m:num>
                                      <m:den>
                                        <m:r>
                                          <a:rPr lang="zh-CN" altLang="en-US" i="0">
                                            <a:latin typeface="Cambria Math" panose="02040503050406030204" pitchFamily="18" charset="0"/>
                                          </a:rPr>
                                          <m:t>𝜕</m:t>
                                        </m:r>
                                        <m:r>
                                          <a:rPr lang="zh-CN" altLang="en-US" i="1">
                                            <a:latin typeface="Cambria Math" panose="02040503050406030204" pitchFamily="18" charset="0"/>
                                          </a:rPr>
                                          <m:t>𝑤</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f>
                                      <m:fPr>
                                        <m:ctrlPr>
                                          <a:rPr lang="zh-CN" altLang="en-US" i="1">
                                            <a:latin typeface="Cambria Math" panose="02040503050406030204" pitchFamily="18" charset="0"/>
                                          </a:rPr>
                                        </m:ctrlPr>
                                      </m:fPr>
                                      <m:num>
                                        <m:r>
                                          <a:rPr lang="zh-CN" altLang="en-US" i="0">
                                            <a:latin typeface="Cambria Math" panose="02040503050406030204" pitchFamily="18" charset="0"/>
                                          </a:rPr>
                                          <m:t>𝜕</m:t>
                                        </m:r>
                                      </m:num>
                                      <m:den>
                                        <m:r>
                                          <a:rPr lang="zh-CN" altLang="en-US" i="0">
                                            <a:latin typeface="Cambria Math" panose="02040503050406030204" pitchFamily="18" charset="0"/>
                                          </a:rPr>
                                          <m:t>𝜕</m:t>
                                        </m:r>
                                        <m:r>
                                          <a:rPr lang="zh-CN" altLang="en-US" i="1">
                                            <a:latin typeface="Cambria Math" panose="02040503050406030204" pitchFamily="18" charset="0"/>
                                          </a:rPr>
                                          <m:t>𝑤</m:t>
                                        </m:r>
                                      </m:den>
                                    </m:f>
                                  </m:e>
                                </m:d>
                                <m:sSup>
                                  <m:sSupPr>
                                    <m:ctrlPr>
                                      <a:rPr lang="zh-CN" altLang="zh-CN" i="1">
                                        <a:latin typeface="Cambria Math" panose="02040503050406030204" pitchFamily="18" charset="0"/>
                                        <a:ea typeface="Cambria Math" panose="02040503050406030204" pitchFamily="18" charset="0"/>
                                      </a:rPr>
                                    </m:ctrlPr>
                                  </m:sSupPr>
                                  <m:e>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𝑋𝑤</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𝑌</m:t>
                                        </m:r>
                                      </m:e>
                                    </m:d>
                                  </m:e>
                                  <m:sup>
                                    <m:r>
                                      <a:rPr lang="en-US" altLang="zh-CN" i="1">
                                        <a:latin typeface="Cambria Math" panose="02040503050406030204" pitchFamily="18" charset="0"/>
                                        <a:ea typeface="宋体" pitchFamily="2" charset="-122"/>
                                        <a:cs typeface="Times New Roman" panose="02020603050405020304" pitchFamily="18" charset="0"/>
                                      </a:rPr>
                                      <m:t>𝑇</m:t>
                                    </m:r>
                                  </m:sup>
                                </m:sSup>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𝑋𝑤</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𝑌</m:t>
                                    </m:r>
                                  </m:e>
                                </m:d>
                              </m:e>
                            </m:mr>
                          </m:m>
                        </m:e>
                      </m:d>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901885" y="2168669"/>
                <a:ext cx="4789516" cy="809068"/>
              </a:xfrm>
              <a:prstGeom prst="rect">
                <a:avLst/>
              </a:prstGeom>
              <a:blipFill rotWithShape="1">
                <a:blip r:embed="rId3"/>
                <a:stretch>
                  <a:fillRect l="-4" t="-18" r="11" b="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901885" y="1476710"/>
                <a:ext cx="4494179" cy="461665"/>
              </a:xfrm>
              <a:prstGeom prst="rect">
                <a:avLst/>
              </a:prstGeom>
            </p:spPr>
            <p:txBody>
              <a:bodyPr wrap="none">
                <a:spAutoFit/>
              </a:bodyPr>
              <a:lstStyle/>
              <a:p>
                <a:r>
                  <a:rPr lang="zh-CN" altLang="en-US" dirty="0">
                    <a:latin typeface="+mj-ea"/>
                    <a:ea typeface="+mj-ea"/>
                    <a:cs typeface="Times New Roman" panose="02020603050405020304" pitchFamily="18" charset="0"/>
                  </a:rPr>
                  <a:t>为最小化，</a:t>
                </a:r>
                <a:r>
                  <a:rPr lang="zh-CN" altLang="zh-CN" dirty="0">
                    <a:latin typeface="+mj-ea"/>
                    <a:ea typeface="+mj-ea"/>
                    <a:cs typeface="Times New Roman" panose="02020603050405020304" pitchFamily="18" charset="0"/>
                  </a:rPr>
                  <a:t>接下来对</a:t>
                </a:r>
                <a14:m>
                  <m:oMath xmlns:m="http://schemas.openxmlformats.org/officeDocument/2006/math">
                    <m:r>
                      <a:rPr lang="en-US" altLang="zh-CN">
                        <a:latin typeface="Cambria Math" panose="02040503050406030204" pitchFamily="18" charset="0"/>
                        <a:ea typeface="+mj-ea"/>
                        <a:cs typeface="Times New Roman" panose="02020603050405020304" pitchFamily="18" charset="0"/>
                      </a:rPr>
                      <m:t>𝐽</m:t>
                    </m:r>
                    <m:r>
                      <a:rPr lang="en-US" altLang="zh-CN">
                        <a:latin typeface="Cambria Math" panose="02040503050406030204" pitchFamily="18" charset="0"/>
                        <a:ea typeface="+mj-ea"/>
                        <a:cs typeface="Times New Roman" panose="02020603050405020304" pitchFamily="18" charset="0"/>
                      </a:rPr>
                      <m:t>(</m:t>
                    </m:r>
                    <m:r>
                      <a:rPr lang="en-US" altLang="zh-CN">
                        <a:latin typeface="Cambria Math" panose="02040503050406030204" pitchFamily="18" charset="0"/>
                        <a:ea typeface="+mj-ea"/>
                        <a:cs typeface="Times New Roman" panose="02020603050405020304" pitchFamily="18" charset="0"/>
                      </a:rPr>
                      <m:t>𝑤</m:t>
                    </m:r>
                    <m:r>
                      <a:rPr lang="en-US" altLang="zh-CN">
                        <a:latin typeface="Cambria Math" panose="02040503050406030204" pitchFamily="18" charset="0"/>
                        <a:ea typeface="+mj-ea"/>
                        <a:cs typeface="Times New Roman" panose="02020603050405020304" pitchFamily="18" charset="0"/>
                      </a:rPr>
                      <m:t>)</m:t>
                    </m:r>
                  </m:oMath>
                </a14:m>
                <a:r>
                  <a:rPr lang="zh-CN" altLang="zh-CN" dirty="0">
                    <a:latin typeface="+mj-ea"/>
                    <a:ea typeface="+mj-ea"/>
                    <a:cs typeface="Times New Roman" panose="02020603050405020304" pitchFamily="18" charset="0"/>
                  </a:rPr>
                  <a:t>偏导，</a:t>
                </a:r>
                <a:endParaRPr lang="en-US" altLang="zh-CN" dirty="0">
                  <a:latin typeface="+mj-ea"/>
                  <a:ea typeface="+mj-ea"/>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901885" y="1476710"/>
                <a:ext cx="4494179" cy="461665"/>
              </a:xfrm>
              <a:prstGeom prst="rect">
                <a:avLst/>
              </a:prstGeom>
              <a:blipFill rotWithShape="1">
                <a:blip r:embed="rId4"/>
                <a:stretch>
                  <a:fillRect l="-4" t="-73" r="-131" b="-2674"/>
                </a:stretch>
              </a:blipFill>
            </p:spPr>
            <p:txBody>
              <a:bodyPr/>
              <a:lstStyle/>
              <a:p>
                <a:r>
                  <a:rPr lang="zh-CN" altLang="en-US">
                    <a:noFill/>
                  </a:rPr>
                  <a:t> </a:t>
                </a:r>
              </a:p>
            </p:txBody>
          </p:sp>
        </mc:Fallback>
      </mc:AlternateContent>
      <p:sp>
        <p:nvSpPr>
          <p:cNvPr id="20" name="矩形 19"/>
          <p:cNvSpPr/>
          <p:nvPr/>
        </p:nvSpPr>
        <p:spPr>
          <a:xfrm>
            <a:off x="901885" y="3104093"/>
            <a:ext cx="3344185" cy="461665"/>
          </a:xfrm>
          <a:prstGeom prst="rect">
            <a:avLst/>
          </a:prstGeom>
        </p:spPr>
        <p:txBody>
          <a:bodyPr wrap="none">
            <a:spAutoFit/>
          </a:bodyPr>
          <a:lstStyle/>
          <a:p>
            <a:r>
              <a:rPr lang="zh-CN" altLang="en-US" dirty="0">
                <a:latin typeface="+mj-ea"/>
                <a:ea typeface="+mj-ea"/>
                <a:cs typeface="Times New Roman" panose="02020603050405020304" pitchFamily="18" charset="0"/>
              </a:rPr>
              <a:t>由于中间两项互为转置</a:t>
            </a:r>
            <a:r>
              <a:rPr lang="en-US" altLang="zh-CN" dirty="0">
                <a:latin typeface="+mj-ea"/>
                <a:ea typeface="+mj-ea"/>
                <a:cs typeface="Times New Roman" panose="02020603050405020304" pitchFamily="18" charset="0"/>
              </a:rPr>
              <a:t>:</a:t>
            </a:r>
            <a:endParaRPr lang="zh-CN" altLang="en-US" dirty="0">
              <a:latin typeface="+mj-ea"/>
              <a:ea typeface="+mj-ea"/>
            </a:endParaRPr>
          </a:p>
        </p:txBody>
      </p:sp>
      <mc:AlternateContent xmlns:mc="http://schemas.openxmlformats.org/markup-compatibility/2006" xmlns:a14="http://schemas.microsoft.com/office/drawing/2010/main">
        <mc:Choice Requires="a14">
          <p:sp>
            <p:nvSpPr>
              <p:cNvPr id="21" name="矩形 20"/>
              <p:cNvSpPr/>
              <p:nvPr/>
            </p:nvSpPr>
            <p:spPr>
              <a:xfrm>
                <a:off x="901885" y="3692114"/>
                <a:ext cx="6096000" cy="8090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𝐽</m:t>
                              </m:r>
                              <m:r>
                                <a:rPr lang="zh-CN" altLang="en-US">
                                  <a:latin typeface="Cambria Math" panose="02040503050406030204" pitchFamily="18" charset="0"/>
                                </a:rPr>
                                <m:t>(</m:t>
                              </m:r>
                              <m:r>
                                <a:rPr lang="zh-CN" altLang="en-US" i="1">
                                  <a:latin typeface="Cambria Math" panose="02040503050406030204" pitchFamily="18" charset="0"/>
                                </a:rPr>
                                <m:t>𝑤</m:t>
                              </m:r>
                            </m:e>
                          </m:d>
                        </m:num>
                        <m:den>
                          <m:r>
                            <a:rPr lang="zh-CN" altLang="en-US">
                              <a:latin typeface="Cambria Math" panose="02040503050406030204" pitchFamily="18" charset="0"/>
                            </a:rPr>
                            <m:t>𝜕</m:t>
                          </m:r>
                          <m:r>
                            <a:rPr lang="zh-CN" altLang="en-US" i="1">
                              <a:latin typeface="Cambria Math" panose="02040503050406030204" pitchFamily="18" charset="0"/>
                            </a:rPr>
                            <m:t>𝑤</m:t>
                          </m:r>
                        </m:den>
                      </m:f>
                      <m:r>
                        <a:rPr lang="zh-CN" altLang="en-US" smtClean="0">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f>
                        <m:fPr>
                          <m:ctrlPr>
                            <a:rPr lang="zh-CN" altLang="en-US" i="1">
                              <a:latin typeface="Cambria Math" panose="02040503050406030204" pitchFamily="18" charset="0"/>
                            </a:rPr>
                          </m:ctrlPr>
                        </m:fPr>
                        <m:num>
                          <m:r>
                            <a:rPr lang="zh-CN" altLang="en-US">
                              <a:latin typeface="Cambria Math" panose="02040503050406030204" pitchFamily="18" charset="0"/>
                            </a:rPr>
                            <m:t>𝜕</m:t>
                          </m:r>
                        </m:num>
                        <m:den>
                          <m:r>
                            <a:rPr lang="zh-CN" altLang="en-US">
                              <a:latin typeface="Cambria Math" panose="02040503050406030204" pitchFamily="18" charset="0"/>
                            </a:rPr>
                            <m:t>𝜕</m:t>
                          </m:r>
                          <m:r>
                            <a:rPr lang="zh-CN" altLang="en-US" i="1">
                              <a:latin typeface="Cambria Math" panose="02040503050406030204" pitchFamily="18" charset="0"/>
                            </a:rPr>
                            <m:t>𝑤</m:t>
                          </m:r>
                        </m:den>
                      </m:f>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𝑤</m:t>
                          </m:r>
                        </m:e>
                        <m:sup>
                          <m:r>
                            <a:rPr lang="zh-CN" altLang="en-US" i="1">
                              <a:latin typeface="Cambria Math" panose="02040503050406030204" pitchFamily="18" charset="0"/>
                            </a:rPr>
                            <m:t>𝑇</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𝑋</m:t>
                          </m:r>
                        </m:e>
                        <m:sup>
                          <m:r>
                            <a:rPr lang="zh-CN" altLang="en-US" i="1">
                              <a:latin typeface="Cambria Math" panose="02040503050406030204" pitchFamily="18" charset="0"/>
                            </a:rPr>
                            <m:t>𝑇</m:t>
                          </m:r>
                        </m:sup>
                      </m:sSup>
                      <m:r>
                        <a:rPr lang="zh-CN" altLang="en-US" i="1">
                          <a:latin typeface="Cambria Math" panose="02040503050406030204" pitchFamily="18" charset="0"/>
                        </a:rPr>
                        <m:t>𝑋𝑤</m:t>
                      </m:r>
                      <m:r>
                        <a:rPr lang="zh-CN" altLang="en-US">
                          <a:latin typeface="Cambria Math" panose="02040503050406030204" pitchFamily="18" charset="0"/>
                        </a:rPr>
                        <m:t>−</m:t>
                      </m:r>
                      <m:r>
                        <a:rPr lang="en-US" altLang="zh-CN" b="0" i="1" smtClean="0">
                          <a:latin typeface="Cambria Math" panose="02040503050406030204" pitchFamily="18" charset="0"/>
                        </a:rPr>
                        <m:t>2</m:t>
                      </m:r>
                      <m:sSup>
                        <m:sSupPr>
                          <m:ctrlPr>
                            <a:rPr lang="zh-CN" altLang="en-US" i="1">
                              <a:latin typeface="Cambria Math" panose="02040503050406030204" pitchFamily="18" charset="0"/>
                            </a:rPr>
                          </m:ctrlPr>
                        </m:sSupPr>
                        <m:e>
                          <m:r>
                            <a:rPr lang="zh-CN" altLang="en-US" i="1">
                              <a:latin typeface="Cambria Math" panose="02040503050406030204" pitchFamily="18" charset="0"/>
                            </a:rPr>
                            <m:t>𝑤</m:t>
                          </m:r>
                        </m:e>
                        <m:sup>
                          <m:r>
                            <a:rPr lang="zh-CN" altLang="en-US" i="1">
                              <a:latin typeface="Cambria Math" panose="02040503050406030204" pitchFamily="18" charset="0"/>
                            </a:rPr>
                            <m:t>𝑇</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𝑋</m:t>
                          </m:r>
                        </m:e>
                        <m:sup>
                          <m:r>
                            <a:rPr lang="zh-CN" altLang="en-US" i="1">
                              <a:latin typeface="Cambria Math" panose="02040503050406030204" pitchFamily="18" charset="0"/>
                            </a:rPr>
                            <m:t>𝑇</m:t>
                          </m:r>
                        </m:sup>
                      </m:sSup>
                      <m:r>
                        <a:rPr lang="zh-CN" altLang="en-US" i="1">
                          <a:latin typeface="Cambria Math" panose="02040503050406030204" pitchFamily="18" charset="0"/>
                        </a:rPr>
                        <m:t>𝑌</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𝑌</m:t>
                          </m:r>
                        </m:e>
                        <m:sup>
                          <m:r>
                            <a:rPr lang="zh-CN" altLang="en-US" i="1">
                              <a:latin typeface="Cambria Math" panose="02040503050406030204" pitchFamily="18" charset="0"/>
                            </a:rPr>
                            <m:t>𝑇</m:t>
                          </m:r>
                        </m:sup>
                      </m:sSup>
                      <m:r>
                        <a:rPr lang="zh-CN" altLang="en-US" i="1">
                          <a:latin typeface="Cambria Math" panose="02040503050406030204" pitchFamily="18" charset="0"/>
                        </a:rPr>
                        <m:t>𝑌</m:t>
                      </m:r>
                      <m:r>
                        <a:rPr lang="zh-CN" altLang="en-US" i="1">
                          <a:latin typeface="Cambria Math" panose="02040503050406030204" pitchFamily="18" charset="0"/>
                        </a:rPr>
                        <m:t>）</m:t>
                      </m:r>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901885" y="3692114"/>
                <a:ext cx="6096000" cy="809068"/>
              </a:xfrm>
              <a:prstGeom prst="rect">
                <a:avLst/>
              </a:prstGeom>
              <a:blipFill rotWithShape="1">
                <a:blip r:embed="rId5"/>
                <a:stretch>
                  <a:fillRect l="-3" t="-28" r="3"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901885" y="4678482"/>
                <a:ext cx="3699439" cy="1874680"/>
              </a:xfrm>
              <a:prstGeom prst="rect">
                <a:avLst/>
              </a:prstGeom>
            </p:spPr>
            <p:txBody>
              <a:bodyPr wrap="square">
                <a:spAutoFit/>
              </a:bodyPr>
              <a:lstStyle/>
              <a:p>
                <a:pPr>
                  <a:spcBef>
                    <a:spcPts val="900"/>
                  </a:spcBef>
                  <a:spcAft>
                    <a:spcPts val="900"/>
                  </a:spcAft>
                </a:pPr>
                <a:r>
                  <a:rPr lang="en-US" altLang="zh-CN" dirty="0">
                    <a:latin typeface="Cambria" panose="02040503050406030204" pitchFamily="18" charset="0"/>
                    <a:ea typeface="宋体"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𝑋</m:t>
                        </m:r>
                      </m:e>
                      <m:sup>
                        <m:r>
                          <a:rPr lang="en-US" altLang="zh-CN" i="1">
                            <a:latin typeface="Cambria Math" panose="02040503050406030204" pitchFamily="18" charset="0"/>
                            <a:ea typeface="宋体" pitchFamily="2" charset="-122"/>
                            <a:cs typeface="Times New Roman" panose="02020603050405020304" pitchFamily="18" charset="0"/>
                          </a:rPr>
                          <m:t>𝑇</m:t>
                        </m:r>
                      </m:sup>
                    </m:sSup>
                    <m:r>
                      <a:rPr lang="en-US" altLang="zh-CN" i="1">
                        <a:latin typeface="Cambria Math" panose="02040503050406030204" pitchFamily="18" charset="0"/>
                        <a:ea typeface="宋体" pitchFamily="2" charset="-122"/>
                        <a:cs typeface="Times New Roman" panose="02020603050405020304" pitchFamily="18" charset="0"/>
                      </a:rPr>
                      <m:t>𝑋𝑤</m:t>
                    </m:r>
                    <m:r>
                      <a:rPr lang="en-US" altLang="zh-CN" i="1">
                        <a:latin typeface="Cambria Math" panose="02040503050406030204" pitchFamily="18" charset="0"/>
                        <a:ea typeface="宋体"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𝑋</m:t>
                        </m:r>
                      </m:e>
                      <m:sup>
                        <m:r>
                          <a:rPr lang="en-US" altLang="zh-CN" i="1">
                            <a:latin typeface="Cambria Math" panose="02040503050406030204" pitchFamily="18" charset="0"/>
                            <a:ea typeface="宋体" pitchFamily="2" charset="-122"/>
                            <a:cs typeface="Times New Roman" panose="02020603050405020304" pitchFamily="18" charset="0"/>
                          </a:rPr>
                          <m:t>𝑇</m:t>
                        </m:r>
                      </m:sup>
                    </m:sSup>
                    <m:r>
                      <a:rPr lang="zh-CN" altLang="en-US" i="1">
                        <a:latin typeface="Cambria Math" panose="02040503050406030204" pitchFamily="18" charset="0"/>
                      </a:rPr>
                      <m:t>𝑌</m:t>
                    </m:r>
                  </m:oMath>
                </a14:m>
                <a:endParaRPr lang="zh-CN" altLang="zh-CN" dirty="0">
                  <a:latin typeface="Cambria" panose="02040503050406030204" pitchFamily="18" charset="0"/>
                  <a:ea typeface="宋体" pitchFamily="2" charset="-122"/>
                  <a:cs typeface="Times New Roman" panose="02020603050405020304" pitchFamily="18" charset="0"/>
                </a:endParaRPr>
              </a:p>
              <a:p>
                <a:pPr>
                  <a:spcBef>
                    <a:spcPts val="900"/>
                  </a:spcBef>
                  <a:spcAft>
                    <a:spcPts val="900"/>
                  </a:spcAft>
                </a:pPr>
                <a:r>
                  <a:rPr lang="en-US" altLang="zh-CN" dirty="0">
                    <a:latin typeface="宋体" pitchFamily="2" charset="-122"/>
                    <a:ea typeface="宋体" pitchFamily="2" charset="-122"/>
                    <a:cs typeface="Times New Roman" panose="02020603050405020304" pitchFamily="18" charset="0"/>
                  </a:rPr>
                  <a:t>令</a:t>
                </a:r>
                <a14:m>
                  <m:oMath xmlns:m="http://schemas.openxmlformats.org/officeDocument/2006/math">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𝐽</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𝑤</m:t>
                            </m:r>
                          </m:e>
                        </m:d>
                      </m:num>
                      <m:den>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𝑤</m:t>
                        </m:r>
                      </m:den>
                    </m:f>
                    <m:r>
                      <a:rPr lang="en-US" altLang="zh-CN" i="1">
                        <a:latin typeface="Cambria Math" panose="02040503050406030204" pitchFamily="18" charset="0"/>
                        <a:ea typeface="宋体" pitchFamily="2" charset="-122"/>
                        <a:cs typeface="Times New Roman" panose="02020603050405020304" pitchFamily="18" charset="0"/>
                      </a:rPr>
                      <m:t>=0</m:t>
                    </m:r>
                  </m:oMath>
                </a14:m>
                <a:r>
                  <a:rPr lang="en-US" altLang="zh-CN" dirty="0">
                    <a:latin typeface="Cambria" panose="02040503050406030204" pitchFamily="18" charset="0"/>
                    <a:ea typeface="宋体" pitchFamily="2" charset="-122"/>
                    <a:cs typeface="Times New Roman" panose="02020603050405020304" pitchFamily="18" charset="0"/>
                  </a:rPr>
                  <a:t>,</a:t>
                </a:r>
                <a:endParaRPr lang="zh-CN" altLang="zh-CN" dirty="0">
                  <a:latin typeface="Cambria" panose="02040503050406030204" pitchFamily="18" charset="0"/>
                  <a:ea typeface="宋体" pitchFamily="2" charset="-122"/>
                  <a:cs typeface="Times New Roman" panose="02020603050405020304" pitchFamily="18" charset="0"/>
                </a:endParaRPr>
              </a:p>
              <a:p>
                <a:pPr>
                  <a:spcBef>
                    <a:spcPts val="900"/>
                  </a:spcBef>
                  <a:spcAft>
                    <a:spcPts val="900"/>
                  </a:spcAft>
                </a:pPr>
                <a:r>
                  <a:rPr lang="zh-CN" altLang="zh-CN" dirty="0">
                    <a:latin typeface="Cambria" panose="02040503050406030204" pitchFamily="18" charset="0"/>
                    <a:ea typeface="宋体" pitchFamily="2" charset="-122"/>
                    <a:cs typeface="Times New Roman" panose="02020603050405020304" pitchFamily="18" charset="0"/>
                  </a:rPr>
                  <a:t>则有</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𝑤</m:t>
                    </m:r>
                    <m:r>
                      <a:rPr lang="en-US" altLang="zh-CN" i="1">
                        <a:latin typeface="Cambria Math" panose="02040503050406030204" pitchFamily="18" charset="0"/>
                        <a:ea typeface="宋体"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𝑋</m:t>
                                </m:r>
                              </m:e>
                              <m:sup>
                                <m:r>
                                  <a:rPr lang="en-US" altLang="zh-CN" i="1">
                                    <a:latin typeface="Cambria Math" panose="02040503050406030204" pitchFamily="18" charset="0"/>
                                    <a:ea typeface="宋体" pitchFamily="2" charset="-122"/>
                                    <a:cs typeface="Times New Roman" panose="02020603050405020304" pitchFamily="18" charset="0"/>
                                  </a:rPr>
                                  <m:t>𝑇</m:t>
                                </m:r>
                              </m:sup>
                            </m:sSup>
                            <m:r>
                              <a:rPr lang="en-US" altLang="zh-CN" i="1">
                                <a:latin typeface="Cambria Math" panose="02040503050406030204" pitchFamily="18" charset="0"/>
                                <a:ea typeface="宋体" pitchFamily="2" charset="-122"/>
                                <a:cs typeface="Times New Roman" panose="02020603050405020304" pitchFamily="18" charset="0"/>
                              </a:rPr>
                              <m:t>𝑋</m:t>
                            </m:r>
                          </m:e>
                        </m:d>
                      </m:e>
                      <m:sup>
                        <m:r>
                          <a:rPr lang="en-US" altLang="zh-CN" i="1">
                            <a:latin typeface="Cambria Math" panose="02040503050406030204" pitchFamily="18" charset="0"/>
                            <a:ea typeface="宋体" pitchFamily="2" charset="-122"/>
                            <a:cs typeface="Times New Roman" panose="02020603050405020304" pitchFamily="18" charset="0"/>
                          </a:rPr>
                          <m:t>−1</m:t>
                        </m:r>
                      </m:sup>
                    </m:sSup>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𝑋</m:t>
                        </m:r>
                      </m:e>
                      <m:sup>
                        <m:r>
                          <a:rPr lang="en-US" altLang="zh-CN" i="1">
                            <a:latin typeface="Cambria Math" panose="02040503050406030204" pitchFamily="18" charset="0"/>
                            <a:ea typeface="宋体" pitchFamily="2" charset="-122"/>
                            <a:cs typeface="Times New Roman" panose="02020603050405020304" pitchFamily="18" charset="0"/>
                          </a:rPr>
                          <m:t>𝑇</m:t>
                        </m:r>
                      </m:sup>
                    </m:sSup>
                    <m:r>
                      <a:rPr lang="zh-CN" altLang="en-US" i="1">
                        <a:latin typeface="Cambria Math" panose="02040503050406030204" pitchFamily="18" charset="0"/>
                      </a:rPr>
                      <m:t>𝑌</m:t>
                    </m:r>
                  </m:oMath>
                </a14:m>
                <a:endParaRPr lang="zh-CN" altLang="zh-CN" dirty="0">
                  <a:latin typeface="Cambria" panose="02040503050406030204" pitchFamily="18" charset="0"/>
                  <a:ea typeface="宋体" pitchFamily="2"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901885" y="4678482"/>
                <a:ext cx="3699439" cy="1874680"/>
              </a:xfrm>
              <a:prstGeom prst="rect">
                <a:avLst/>
              </a:prstGeom>
              <a:blipFill rotWithShape="1">
                <a:blip r:embed="rId6"/>
                <a:stretch>
                  <a:fillRect l="-5" t="-23" r="3" b="-1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806662" y="3653612"/>
                <a:ext cx="3656963"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宋体"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1</m:t>
                          </m:r>
                        </m:num>
                        <m:den>
                          <m:r>
                            <a:rPr lang="en-US" altLang="zh-CN" i="1">
                              <a:latin typeface="Cambria Math" panose="02040503050406030204" pitchFamily="18" charset="0"/>
                              <a:ea typeface="宋体" pitchFamily="2" charset="-122"/>
                              <a:cs typeface="Times New Roman" panose="02020603050405020304" pitchFamily="18" charset="0"/>
                            </a:rPr>
                            <m:t>2</m:t>
                          </m:r>
                        </m:den>
                      </m:f>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2</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𝑋</m:t>
                              </m:r>
                            </m:e>
                            <m:sup>
                              <m:r>
                                <a:rPr lang="en-US" altLang="zh-CN" i="1">
                                  <a:latin typeface="Cambria Math" panose="02040503050406030204" pitchFamily="18" charset="0"/>
                                  <a:ea typeface="宋体" pitchFamily="2" charset="-122"/>
                                  <a:cs typeface="Times New Roman" panose="02020603050405020304" pitchFamily="18" charset="0"/>
                                </a:rPr>
                                <m:t>𝑇</m:t>
                              </m:r>
                            </m:sup>
                          </m:sSup>
                          <m:r>
                            <a:rPr lang="en-US" altLang="zh-CN" i="1">
                              <a:latin typeface="Cambria Math" panose="02040503050406030204" pitchFamily="18" charset="0"/>
                              <a:ea typeface="宋体" pitchFamily="2" charset="-122"/>
                              <a:cs typeface="Times New Roman" panose="02020603050405020304" pitchFamily="18" charset="0"/>
                            </a:rPr>
                            <m:t>𝑋𝑤</m:t>
                          </m:r>
                          <m:r>
                            <a:rPr lang="en-US" altLang="zh-CN" i="1">
                              <a:latin typeface="Cambria Math" panose="02040503050406030204" pitchFamily="18" charset="0"/>
                              <a:ea typeface="宋体"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2</m:t>
                              </m:r>
                              <m:r>
                                <a:rPr lang="en-US" altLang="zh-CN" i="1">
                                  <a:latin typeface="Cambria Math" panose="02040503050406030204" pitchFamily="18" charset="0"/>
                                  <a:ea typeface="宋体" pitchFamily="2" charset="-122"/>
                                  <a:cs typeface="Times New Roman" panose="02020603050405020304" pitchFamily="18" charset="0"/>
                                </a:rPr>
                                <m:t>𝑋</m:t>
                              </m:r>
                            </m:e>
                            <m:sup>
                              <m:r>
                                <a:rPr lang="en-US" altLang="zh-CN" i="1">
                                  <a:latin typeface="Cambria Math" panose="02040503050406030204" pitchFamily="18" charset="0"/>
                                  <a:ea typeface="宋体" pitchFamily="2" charset="-122"/>
                                  <a:cs typeface="Times New Roman" panose="02020603050405020304" pitchFamily="18" charset="0"/>
                                </a:rPr>
                                <m:t>𝑇</m:t>
                              </m:r>
                            </m:sup>
                          </m:sSup>
                          <m:r>
                            <a:rPr lang="zh-CN" altLang="en-US" i="1">
                              <a:latin typeface="Cambria Math" panose="02040503050406030204" pitchFamily="18" charset="0"/>
                            </a:rPr>
                            <m:t>𝑌</m:t>
                          </m:r>
                          <m:r>
                            <a:rPr lang="en-US" altLang="zh-CN" i="1">
                              <a:latin typeface="Cambria Math" panose="02040503050406030204" pitchFamily="18" charset="0"/>
                              <a:ea typeface="宋体" pitchFamily="2" charset="-122"/>
                              <a:cs typeface="Times New Roman" panose="02020603050405020304" pitchFamily="18" charset="0"/>
                            </a:rPr>
                            <m:t>+0</m:t>
                          </m:r>
                        </m:e>
                      </m:d>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6806662" y="3653612"/>
                <a:ext cx="3656963" cy="783804"/>
              </a:xfrm>
              <a:prstGeom prst="rect">
                <a:avLst/>
              </a:prstGeom>
              <a:blipFill rotWithShape="1">
                <a:blip r:embed="rId7"/>
                <a:stretch>
                  <a:fillRect l="-3" t="-58" r="3"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906616" y="2193882"/>
                <a:ext cx="7547113" cy="7945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f>
                        <m:fPr>
                          <m:ctrlPr>
                            <a:rPr lang="zh-CN" altLang="en-US" i="1">
                              <a:latin typeface="Cambria Math" panose="02040503050406030204" pitchFamily="18" charset="0"/>
                            </a:rPr>
                          </m:ctrlPr>
                        </m:fPr>
                        <m:num>
                          <m:r>
                            <a:rPr lang="zh-CN" altLang="en-US">
                              <a:latin typeface="Cambria Math" panose="02040503050406030204" pitchFamily="18" charset="0"/>
                            </a:rPr>
                            <m:t>𝜕</m:t>
                          </m:r>
                        </m:num>
                        <m:den>
                          <m:r>
                            <a:rPr lang="zh-CN" altLang="en-US">
                              <a:latin typeface="Cambria Math" panose="02040503050406030204" pitchFamily="18" charset="0"/>
                            </a:rPr>
                            <m:t>𝜕</m:t>
                          </m:r>
                          <m:r>
                            <a:rPr lang="zh-CN" altLang="en-US" i="1">
                              <a:latin typeface="Cambria Math" panose="02040503050406030204" pitchFamily="18" charset="0"/>
                            </a:rPr>
                            <m:t>𝑤</m:t>
                          </m:r>
                        </m:den>
                      </m:f>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𝑤</m:t>
                          </m:r>
                        </m:e>
                        <m:sup>
                          <m:r>
                            <a:rPr lang="zh-CN" altLang="en-US" i="1">
                              <a:latin typeface="Cambria Math" panose="02040503050406030204" pitchFamily="18" charset="0"/>
                            </a:rPr>
                            <m:t>𝑇</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𝑋</m:t>
                          </m:r>
                        </m:e>
                        <m:sup>
                          <m:r>
                            <a:rPr lang="zh-CN" altLang="en-US" i="1">
                              <a:latin typeface="Cambria Math" panose="02040503050406030204" pitchFamily="18" charset="0"/>
                            </a:rPr>
                            <m:t>𝑇</m:t>
                          </m:r>
                        </m:sup>
                      </m:sSup>
                      <m:r>
                        <a:rPr lang="zh-CN" altLang="en-US" i="1">
                          <a:latin typeface="Cambria Math" panose="02040503050406030204" pitchFamily="18" charset="0"/>
                        </a:rPr>
                        <m:t>𝑋𝑤</m:t>
                      </m:r>
                      <m:r>
                        <a:rPr lang="zh-CN" altLang="en-US">
                          <a:latin typeface="Cambria Math" panose="02040503050406030204" pitchFamily="18" charset="0"/>
                        </a:rPr>
                        <m:t>−</m:t>
                      </m:r>
                      <m:sSup>
                        <m:sSupPr>
                          <m:ctrlPr>
                            <a:rPr lang="zh-CN" altLang="en-US" i="1" smtClean="0">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𝑌</m:t>
                          </m:r>
                        </m:e>
                        <m:sup>
                          <m:r>
                            <a:rPr lang="zh-CN" altLang="en-US" i="1">
                              <a:solidFill>
                                <a:srgbClr val="FF0000"/>
                              </a:solidFill>
                              <a:latin typeface="Cambria Math" panose="02040503050406030204" pitchFamily="18" charset="0"/>
                            </a:rPr>
                            <m:t>𝑇</m:t>
                          </m:r>
                        </m:sup>
                      </m:sSup>
                      <m:r>
                        <a:rPr lang="zh-CN" altLang="en-US" i="1">
                          <a:solidFill>
                            <a:srgbClr val="FF0000"/>
                          </a:solidFill>
                          <a:latin typeface="Cambria Math" panose="02040503050406030204" pitchFamily="18" charset="0"/>
                        </a:rPr>
                        <m:t>𝑋𝑤</m:t>
                      </m:r>
                      <m:r>
                        <a:rPr lang="zh-CN" altLang="en-US">
                          <a:solidFill>
                            <a:srgbClr val="FF0000"/>
                          </a:solidFill>
                          <a:latin typeface="Cambria Math" panose="02040503050406030204" pitchFamily="18" charset="0"/>
                        </a:rPr>
                        <m:t>−</m:t>
                      </m:r>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𝑤</m:t>
                          </m:r>
                        </m:e>
                        <m:sup>
                          <m:r>
                            <a:rPr lang="zh-CN" altLang="en-US" i="1">
                              <a:solidFill>
                                <a:srgbClr val="FF0000"/>
                              </a:solidFill>
                              <a:latin typeface="Cambria Math" panose="02040503050406030204" pitchFamily="18" charset="0"/>
                            </a:rPr>
                            <m:t>𝑇</m:t>
                          </m:r>
                        </m:sup>
                      </m:sSup>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𝑋</m:t>
                          </m:r>
                        </m:e>
                        <m:sup>
                          <m:r>
                            <a:rPr lang="zh-CN" altLang="en-US" i="1">
                              <a:solidFill>
                                <a:srgbClr val="FF0000"/>
                              </a:solidFill>
                              <a:latin typeface="Cambria Math" panose="02040503050406030204" pitchFamily="18" charset="0"/>
                            </a:rPr>
                            <m:t>𝑇</m:t>
                          </m:r>
                        </m:sup>
                      </m:sSup>
                      <m:r>
                        <a:rPr lang="zh-CN" altLang="en-US" i="1">
                          <a:solidFill>
                            <a:srgbClr val="FF0000"/>
                          </a:solidFill>
                          <a:latin typeface="Cambria Math" panose="02040503050406030204" pitchFamily="18" charset="0"/>
                        </a:rPr>
                        <m:t>𝑌</m:t>
                      </m:r>
                      <m:r>
                        <a:rPr lang="en-US" altLang="zh-CN" i="1">
                          <a:solidFill>
                            <a:srgbClr val="FF0000"/>
                          </a:solidFill>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𝑌</m:t>
                          </m:r>
                        </m:e>
                        <m:sup>
                          <m:r>
                            <a:rPr lang="zh-CN" altLang="en-US" i="1">
                              <a:latin typeface="Cambria Math" panose="02040503050406030204" pitchFamily="18" charset="0"/>
                            </a:rPr>
                            <m:t>𝑇</m:t>
                          </m:r>
                        </m:sup>
                      </m:sSup>
                      <m:r>
                        <a:rPr lang="zh-CN" altLang="en-US" i="1">
                          <a:latin typeface="Cambria Math" panose="02040503050406030204" pitchFamily="18" charset="0"/>
                        </a:rPr>
                        <m:t>𝑌</m:t>
                      </m:r>
                      <m:r>
                        <a:rPr lang="zh-CN" altLang="en-US" i="1">
                          <a:latin typeface="Cambria Math" panose="02040503050406030204" pitchFamily="18" charset="0"/>
                        </a:rPr>
                        <m:t>）</m:t>
                      </m:r>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4906616" y="2193882"/>
                <a:ext cx="7547113" cy="794576"/>
              </a:xfrm>
              <a:prstGeom prst="rect">
                <a:avLst/>
              </a:prstGeom>
              <a:blipFill rotWithShape="1">
                <a:blip r:embed="rId8"/>
                <a:stretch>
                  <a:fillRect l="-8" t="-75" r="1"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171330" y="5140147"/>
                <a:ext cx="6749796" cy="1498231"/>
              </a:xfrm>
              <a:prstGeom prst="rect">
                <a:avLst/>
              </a:prstGeom>
            </p:spPr>
            <p:txBody>
              <a:bodyPr wrap="none">
                <a:spAutoFit/>
              </a:bodyPr>
              <a:lstStyle/>
              <a:p>
                <a:pPr>
                  <a:spcBef>
                    <a:spcPts val="900"/>
                  </a:spcBef>
                  <a:spcAft>
                    <a:spcPts val="900"/>
                  </a:spcAft>
                </a:pPr>
                <a14:m>
                  <m:oMath xmlns:m="http://schemas.openxmlformats.org/officeDocument/2006/math">
                    <m:f>
                      <m:fPr>
                        <m:ctrlPr>
                          <a:rPr lang="zh-CN" altLang="zh-CN" sz="24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itchFamily="2" charset="-122"/>
                            <a:cs typeface="Times New Roman" panose="02020603050405020304" pitchFamily="18" charset="0"/>
                          </a:rPr>
                          <m:t>𝑑</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smtClean="0">
                                <a:effectLst/>
                                <a:latin typeface="Cambria Math" panose="02040503050406030204" pitchFamily="18" charset="0"/>
                                <a:ea typeface="宋体" pitchFamily="2" charset="-122"/>
                                <a:cs typeface="Times New Roman" panose="02020603050405020304" pitchFamily="18" charset="0"/>
                              </a:rPr>
                              <m:t>𝑋</m:t>
                            </m:r>
                          </m:e>
                          <m:sup>
                            <m:r>
                              <a:rPr lang="en-US" altLang="zh-CN" sz="2400" i="1">
                                <a:effectLst/>
                                <a:latin typeface="Cambria Math" panose="02040503050406030204" pitchFamily="18" charset="0"/>
                                <a:ea typeface="宋体" pitchFamily="2" charset="-122"/>
                                <a:cs typeface="Times New Roman" panose="02020603050405020304" pitchFamily="18" charset="0"/>
                              </a:rPr>
                              <m:t>𝑇</m:t>
                            </m:r>
                          </m:sup>
                        </m:sSup>
                        <m:r>
                          <a:rPr lang="en-US" altLang="zh-CN" sz="2400" b="0" i="1" smtClean="0">
                            <a:effectLst/>
                            <a:latin typeface="Cambria Math" panose="02040503050406030204" pitchFamily="18" charset="0"/>
                            <a:ea typeface="宋体" pitchFamily="2" charset="-122"/>
                            <a:cs typeface="Times New Roman" panose="02020603050405020304" pitchFamily="18" charset="0"/>
                          </a:rPr>
                          <m:t>𝑋</m:t>
                        </m:r>
                      </m:num>
                      <m:den>
                        <m:r>
                          <a:rPr lang="en-US" altLang="zh-CN" sz="2400" i="1">
                            <a:effectLst/>
                            <a:latin typeface="Cambria Math" panose="02040503050406030204" pitchFamily="18" charset="0"/>
                            <a:ea typeface="宋体" pitchFamily="2" charset="-122"/>
                            <a:cs typeface="Times New Roman" panose="02020603050405020304" pitchFamily="18" charset="0"/>
                          </a:rPr>
                          <m:t>𝑑</m:t>
                        </m:r>
                        <m:r>
                          <a:rPr lang="en-US" altLang="zh-CN" sz="2400" b="0" i="1" smtClean="0">
                            <a:effectLst/>
                            <a:latin typeface="Cambria Math" panose="02040503050406030204" pitchFamily="18" charset="0"/>
                            <a:ea typeface="宋体" pitchFamily="2" charset="-122"/>
                            <a:cs typeface="Times New Roman" panose="02020603050405020304" pitchFamily="18" charset="0"/>
                          </a:rPr>
                          <m:t>𝑋</m:t>
                        </m:r>
                      </m:den>
                    </m:f>
                    <m:r>
                      <a:rPr lang="en-US" altLang="zh-CN" sz="2400" i="1">
                        <a:effectLst/>
                        <a:latin typeface="Cambria Math" panose="02040503050406030204" pitchFamily="18" charset="0"/>
                        <a:ea typeface="宋体" pitchFamily="2" charset="-122"/>
                        <a:cs typeface="Times New Roman" panose="02020603050405020304" pitchFamily="18" charset="0"/>
                      </a:rPr>
                      <m:t>=2</m:t>
                    </m:r>
                    <m:r>
                      <a:rPr lang="en-US" altLang="zh-CN" sz="2400" b="0" i="1" smtClean="0">
                        <a:effectLst/>
                        <a:latin typeface="Cambria Math" panose="02040503050406030204" pitchFamily="18" charset="0"/>
                        <a:ea typeface="宋体" pitchFamily="2" charset="-122"/>
                        <a:cs typeface="Times New Roman" panose="02020603050405020304" pitchFamily="18" charset="0"/>
                      </a:rPr>
                      <m:t>𝑋</m:t>
                    </m:r>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𝑑</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altLang="zh-CN" i="1">
                            <a:latin typeface="Cambria Math" panose="02040503050406030204" pitchFamily="18" charset="0"/>
                            <a:ea typeface="宋体" pitchFamily="2" charset="-122"/>
                            <a:cs typeface="Times New Roman" panose="02020603050405020304" pitchFamily="18" charset="0"/>
                          </a:rPr>
                          <m:t>𝑋</m:t>
                        </m:r>
                      </m:num>
                      <m:den>
                        <m:r>
                          <a:rPr lang="en-US" altLang="zh-CN" i="1">
                            <a:latin typeface="Cambria Math" panose="02040503050406030204" pitchFamily="18" charset="0"/>
                            <a:ea typeface="宋体" pitchFamily="2" charset="-122"/>
                            <a:cs typeface="Times New Roman" panose="02020603050405020304" pitchFamily="18" charset="0"/>
                          </a:rPr>
                          <m:t>𝑑𝑋</m:t>
                        </m:r>
                      </m:den>
                    </m:f>
                    <m:r>
                      <a:rPr lang="en-US" altLang="zh-CN" i="1">
                        <a:latin typeface="Cambria Math" panose="02040503050406030204" pitchFamily="18" charset="0"/>
                        <a:ea typeface="宋体"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宋体" pitchFamily="2" charset="-122"/>
                            <a:cs typeface="Times New Roman" panose="02020603050405020304" pitchFamily="18" charset="0"/>
                          </a:rPr>
                          <m:t>𝐴</m:t>
                        </m:r>
                      </m:e>
                      <m:sup>
                        <m:r>
                          <a:rPr lang="en-US" altLang="zh-CN" i="1">
                            <a:latin typeface="Cambria Math" panose="02040503050406030204" pitchFamily="18" charset="0"/>
                            <a:ea typeface="宋体" pitchFamily="2" charset="-122"/>
                            <a:cs typeface="Times New Roman" panose="02020603050405020304" pitchFamily="18" charset="0"/>
                          </a:rPr>
                          <m:t>𝑇</m:t>
                        </m:r>
                      </m:sup>
                    </m:sSup>
                    <m:r>
                      <a:rPr lang="en-US" altLang="zh-CN" b="0" i="1" smtClean="0">
                        <a:latin typeface="Cambria Math" panose="02040503050406030204" pitchFamily="18" charset="0"/>
                        <a:ea typeface="宋体" pitchFamily="2" charset="-122"/>
                        <a:cs typeface="Times New Roman" panose="02020603050405020304" pitchFamily="18" charset="0"/>
                      </a:rPr>
                      <m:t>      </m:t>
                    </m:r>
                  </m:oMath>
                </a14:m>
                <a:endParaRPr lang="en-US" altLang="zh-CN" b="0" i="1" dirty="0">
                  <a:latin typeface="Cambria Math" panose="02040503050406030204" pitchFamily="18" charset="0"/>
                  <a:ea typeface="宋体" pitchFamily="2" charset="-122"/>
                  <a:cs typeface="Times New Roman" panose="02020603050405020304" pitchFamily="18" charset="0"/>
                </a:endParaRPr>
              </a:p>
              <a:p>
                <a:pPr>
                  <a:spcBef>
                    <a:spcPts val="900"/>
                  </a:spcBef>
                  <a:spcAft>
                    <a:spcPts val="900"/>
                  </a:spcAft>
                </a:pPr>
                <a14:m>
                  <m:oMath xmlns:m="http://schemas.openxmlformats.org/officeDocument/2006/math">
                    <m:r>
                      <a:rPr lang="en-US" altLang="zh-CN" b="0" i="1" smtClean="0">
                        <a:latin typeface="Cambria Math" panose="02040503050406030204" pitchFamily="18" charset="0"/>
                        <a:ea typeface="宋体"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zh-CN" altLang="en-US">
                            <a:latin typeface="Cambria Math" panose="020405030504060302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smtClean="0">
                                <a:effectLst/>
                                <a:latin typeface="Cambria Math" panose="02040503050406030204" pitchFamily="18" charset="0"/>
                                <a:ea typeface="宋体" pitchFamily="2" charset="-122"/>
                                <a:cs typeface="Times New Roman" panose="02020603050405020304" pitchFamily="18" charset="0"/>
                              </a:rPr>
                              <m:t>𝑋</m:t>
                            </m:r>
                          </m:e>
                          <m:sup>
                            <m:r>
                              <a:rPr lang="en-US" altLang="zh-CN" sz="2400" i="1">
                                <a:effectLst/>
                                <a:latin typeface="Cambria Math" panose="02040503050406030204" pitchFamily="18" charset="0"/>
                                <a:ea typeface="宋体" pitchFamily="2" charset="-122"/>
                                <a:cs typeface="Times New Roman" panose="02020603050405020304" pitchFamily="18" charset="0"/>
                              </a:rPr>
                              <m:t>𝑇</m:t>
                            </m:r>
                          </m:sup>
                        </m:sSup>
                        <m:r>
                          <a:rPr lang="en-US" altLang="zh-CN" sz="2400" i="1">
                            <a:effectLst/>
                            <a:latin typeface="Cambria Math" panose="02040503050406030204" pitchFamily="18" charset="0"/>
                            <a:ea typeface="宋体" pitchFamily="2" charset="-122"/>
                            <a:cs typeface="Times New Roman" panose="02020603050405020304" pitchFamily="18" charset="0"/>
                          </a:rPr>
                          <m:t>𝐴</m:t>
                        </m:r>
                        <m:r>
                          <a:rPr lang="en-US" altLang="zh-CN" sz="2400" b="0" i="1" smtClean="0">
                            <a:effectLst/>
                            <a:latin typeface="Cambria Math" panose="02040503050406030204" pitchFamily="18" charset="0"/>
                            <a:ea typeface="宋体" pitchFamily="2" charset="-122"/>
                            <a:cs typeface="Times New Roman" panose="02020603050405020304" pitchFamily="18" charset="0"/>
                          </a:rPr>
                          <m:t>𝑋</m:t>
                        </m:r>
                      </m:num>
                      <m:den>
                        <m:r>
                          <a:rPr lang="zh-CN" altLang="en-US">
                            <a:latin typeface="Cambria Math" panose="02040503050406030204" pitchFamily="18" charset="0"/>
                          </a:rPr>
                          <m:t>𝜕</m:t>
                        </m:r>
                        <m:r>
                          <a:rPr lang="en-US" altLang="zh-CN" sz="2400" b="0" i="1" smtClean="0">
                            <a:effectLst/>
                            <a:latin typeface="Cambria Math" panose="02040503050406030204" pitchFamily="18" charset="0"/>
                            <a:ea typeface="宋体" pitchFamily="2" charset="-122"/>
                            <a:cs typeface="Times New Roman" panose="02020603050405020304" pitchFamily="18" charset="0"/>
                          </a:rPr>
                          <m:t>𝑋</m:t>
                        </m:r>
                      </m:den>
                    </m:f>
                    <m:r>
                      <a:rPr lang="en-US" altLang="zh-CN" sz="2400" i="1">
                        <a:effectLst/>
                        <a:latin typeface="Cambria Math" panose="02040503050406030204" pitchFamily="18" charset="0"/>
                        <a:ea typeface="宋体"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itchFamily="2" charset="-122"/>
                            <a:cs typeface="Times New Roman" panose="02020603050405020304" pitchFamily="18" charset="0"/>
                          </a:rPr>
                          <m:t>𝐴</m:t>
                        </m:r>
                        <m:r>
                          <a:rPr lang="en-US" altLang="zh-CN" sz="2400" i="1">
                            <a:effectLst/>
                            <a:latin typeface="Cambria Math" panose="02040503050406030204" pitchFamily="18" charset="0"/>
                            <a:ea typeface="宋体"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itchFamily="2" charset="-122"/>
                                <a:cs typeface="Times New Roman" panose="02020603050405020304" pitchFamily="18" charset="0"/>
                              </a:rPr>
                              <m:t>𝐴</m:t>
                            </m:r>
                          </m:e>
                          <m:sup>
                            <m:r>
                              <a:rPr lang="en-US" altLang="zh-CN" sz="2400" i="1">
                                <a:effectLst/>
                                <a:latin typeface="Cambria Math" panose="02040503050406030204" pitchFamily="18" charset="0"/>
                                <a:ea typeface="宋体" pitchFamily="2" charset="-122"/>
                                <a:cs typeface="Times New Roman" panose="02020603050405020304" pitchFamily="18" charset="0"/>
                              </a:rPr>
                              <m:t>𝑇</m:t>
                            </m:r>
                          </m:sup>
                        </m:sSup>
                      </m:e>
                    </m:d>
                    <m:r>
                      <a:rPr lang="en-US" altLang="zh-CN" sz="2400" b="0" i="1" smtClean="0">
                        <a:effectLst/>
                        <a:latin typeface="Cambria Math" panose="02040503050406030204" pitchFamily="18" charset="0"/>
                        <a:ea typeface="宋体" pitchFamily="2" charset="-122"/>
                        <a:cs typeface="Times New Roman" panose="02020603050405020304" pitchFamily="18" charset="0"/>
                      </a:rPr>
                      <m:t>𝑋</m:t>
                    </m:r>
                  </m:oMath>
                </a14:m>
                <a:r>
                  <a:rPr lang="en-US" altLang="zh-CN" sz="2400" dirty="0">
                    <a:effectLst/>
                    <a:latin typeface="Cambria" panose="02040503050406030204" pitchFamily="18" charset="0"/>
                    <a:cs typeface="Times New Roman" panose="02020603050405020304" pitchFamily="18" charset="0"/>
                  </a:rPr>
                  <a:t>  ,</a:t>
                </a:r>
                <a:r>
                  <a:rPr lang="zh-CN" altLang="en-US" sz="2400" dirty="0">
                    <a:effectLst/>
                    <a:latin typeface="Cambria" panose="02040503050406030204" pitchFamily="18" charset="0"/>
                    <a:cs typeface="Times New Roman" panose="02020603050405020304" pitchFamily="18" charset="0"/>
                  </a:rPr>
                  <a:t>若</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𝐴</m:t>
                    </m:r>
                    <m:r>
                      <a:rPr lang="zh-CN" altLang="en-US" i="1" smtClean="0">
                        <a:latin typeface="Cambria Math" panose="02040503050406030204" pitchFamily="18" charset="0"/>
                        <a:ea typeface="宋体" pitchFamily="2" charset="-122"/>
                        <a:cs typeface="Times New Roman" panose="02020603050405020304" pitchFamily="18" charset="0"/>
                      </a:rPr>
                      <m:t>为</m:t>
                    </m:r>
                  </m:oMath>
                </a14:m>
                <a:r>
                  <a:rPr lang="zh-CN" altLang="en-US" sz="2400" dirty="0">
                    <a:effectLst/>
                    <a:latin typeface="Cambria" panose="02040503050406030204" pitchFamily="18" charset="0"/>
                    <a:cs typeface="Times New Roman" panose="02020603050405020304" pitchFamily="18" charset="0"/>
                  </a:rPr>
                  <a:t>对称阵，</a:t>
                </a:r>
                <a:r>
                  <a:rPr lang="zh-CN" altLang="zh-CN" dirty="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zh-CN" altLang="en-US">
                            <a:latin typeface="Cambria Math" panose="020405030504060302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𝑋</m:t>
                            </m:r>
                          </m:e>
                          <m:sup>
                            <m:r>
                              <a:rPr lang="en-US" altLang="zh-CN" i="1">
                                <a:latin typeface="Cambria Math" panose="02040503050406030204" pitchFamily="18" charset="0"/>
                                <a:ea typeface="宋体" pitchFamily="2" charset="-122"/>
                                <a:cs typeface="Times New Roman" panose="02020603050405020304" pitchFamily="18" charset="0"/>
                              </a:rPr>
                              <m:t>𝑇</m:t>
                            </m:r>
                          </m:sup>
                        </m:sSup>
                        <m:r>
                          <a:rPr lang="en-US" altLang="zh-CN" i="1">
                            <a:latin typeface="Cambria Math" panose="02040503050406030204" pitchFamily="18" charset="0"/>
                            <a:ea typeface="宋体" pitchFamily="2" charset="-122"/>
                            <a:cs typeface="Times New Roman" panose="02020603050405020304" pitchFamily="18" charset="0"/>
                          </a:rPr>
                          <m:t>𝐴𝑋</m:t>
                        </m:r>
                      </m:num>
                      <m:den>
                        <m:r>
                          <a:rPr lang="zh-CN" altLang="en-US">
                            <a:latin typeface="Cambria Math" panose="020405030504060302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𝑋</m:t>
                        </m:r>
                      </m:den>
                    </m:f>
                    <m:r>
                      <a:rPr lang="en-US" altLang="zh-CN" i="1">
                        <a:latin typeface="Cambria Math" panose="02040503050406030204" pitchFamily="18" charset="0"/>
                        <a:ea typeface="宋体" pitchFamily="2" charset="-122"/>
                        <a:cs typeface="Times New Roman" panose="02020603050405020304" pitchFamily="18" charset="0"/>
                      </a:rPr>
                      <m:t>=</m:t>
                    </m:r>
                  </m:oMath>
                </a14:m>
                <a:r>
                  <a:rPr lang="en-US" altLang="zh-CN" dirty="0">
                    <a:ea typeface="宋体" pitchFamily="2" charset="-122"/>
                    <a:cs typeface="Times New Roman" panose="02020603050405020304" pitchFamily="18" charset="0"/>
                  </a:rPr>
                  <a:t>2</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𝐴</m:t>
                    </m:r>
                    <m:r>
                      <a:rPr lang="en-US" altLang="zh-CN" b="0" i="1" smtClean="0">
                        <a:latin typeface="Cambria Math" panose="02040503050406030204" pitchFamily="18" charset="0"/>
                        <a:ea typeface="宋体" pitchFamily="2" charset="-122"/>
                        <a:cs typeface="Times New Roman" panose="02020603050405020304" pitchFamily="18" charset="0"/>
                      </a:rPr>
                      <m:t>𝑋</m:t>
                    </m:r>
                  </m:oMath>
                </a14:m>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25" name="矩形 24"/>
              <p:cNvSpPr>
                <a:spLocks noRot="1" noChangeAspect="1" noMove="1" noResize="1" noEditPoints="1" noAdjustHandles="1" noChangeArrowheads="1" noChangeShapeType="1" noTextEdit="1"/>
              </p:cNvSpPr>
              <p:nvPr/>
            </p:nvSpPr>
            <p:spPr>
              <a:xfrm>
                <a:off x="5171330" y="5140147"/>
                <a:ext cx="6749796" cy="1498231"/>
              </a:xfrm>
              <a:prstGeom prst="rect">
                <a:avLst/>
              </a:prstGeom>
              <a:blipFill rotWithShape="1">
                <a:blip r:embed="rId9"/>
                <a:stretch>
                  <a:fillRect l="-8" t="-31" r="4" b="6"/>
                </a:stretch>
              </a:blipFill>
            </p:spPr>
            <p:txBody>
              <a:bodyPr/>
              <a:lstStyle/>
              <a:p>
                <a:r>
                  <a:rPr lang="zh-CN" altLang="en-US">
                    <a:noFill/>
                  </a:rPr>
                  <a:t> </a:t>
                </a:r>
              </a:p>
            </p:txBody>
          </p:sp>
        </mc:Fallback>
      </mc:AlternateContent>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a:t>
            </a:r>
            <a:r>
              <a:rPr lang="zh-CN" altLang="en-US" dirty="0">
                <a:solidFill>
                  <a:schemeClr val="tx1"/>
                </a:solidFill>
              </a:rPr>
              <a:t>线性回归</a:t>
            </a:r>
          </a:p>
        </p:txBody>
      </p:sp>
      <p:sp>
        <p:nvSpPr>
          <p:cNvPr id="43" name="对角圆角矩形 42"/>
          <p:cNvSpPr/>
          <p:nvPr/>
        </p:nvSpPr>
        <p:spPr>
          <a:xfrm>
            <a:off x="2535691" y="2702861"/>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4" name="TextBox 6"/>
          <p:cNvSpPr txBox="1">
            <a:spLocks noChangeArrowheads="1"/>
          </p:cNvSpPr>
          <p:nvPr/>
        </p:nvSpPr>
        <p:spPr bwMode="auto">
          <a:xfrm>
            <a:off x="3029495" y="1802957"/>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线性回归</a:t>
            </a:r>
            <a:endParaRPr lang="en-US" altLang="zh-CN" sz="3600" dirty="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rPr>
              <a:t>梯度下降</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正则化</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回归的评价指标</a:t>
            </a:r>
          </a:p>
        </p:txBody>
      </p:sp>
    </p:spTree>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4363" y="314095"/>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梯度下降</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6" name="Picture 2" descr="图4.5 w1和w2与loss的关系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058" y="1249207"/>
            <a:ext cx="8321918" cy="466027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a:xfrm>
            <a:off x="5231642" y="1824251"/>
            <a:ext cx="63689" cy="3775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275263" y="2191141"/>
            <a:ext cx="20068" cy="20631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295331" y="2366963"/>
            <a:ext cx="104633" cy="23066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399964" y="2576233"/>
            <a:ext cx="100084" cy="29618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481851" y="2813581"/>
            <a:ext cx="50042" cy="2617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463654" y="3024188"/>
            <a:ext cx="68239" cy="29676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468203" y="3320955"/>
            <a:ext cx="63690" cy="1865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524642" y="3469401"/>
            <a:ext cx="61842" cy="26098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5500049" y="3684134"/>
            <a:ext cx="72076" cy="2718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513696" y="3932238"/>
            <a:ext cx="21893" cy="2512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531893" y="4183475"/>
            <a:ext cx="141026" cy="2020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672919" y="4367213"/>
            <a:ext cx="104633" cy="2275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777552" y="4583113"/>
            <a:ext cx="191069" cy="1663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951538" y="4749421"/>
            <a:ext cx="280940" cy="1273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6202363" y="4860925"/>
            <a:ext cx="234831" cy="11595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53"/>
              <p:cNvSpPr/>
              <p:nvPr/>
            </p:nvSpPr>
            <p:spPr>
              <a:xfrm>
                <a:off x="10028788" y="2576233"/>
                <a:ext cx="697050"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400" i="1">
                          <a:latin typeface="Cambria Math" panose="02040503050406030204" pitchFamily="18" charset="0"/>
                          <a:ea typeface="宋体" pitchFamily="2" charset="-122"/>
                          <a:cs typeface="Times New Roman" panose="02020603050405020304" pitchFamily="18" charset="0"/>
                        </a:rPr>
                        <m:t>𝛼</m:t>
                      </m:r>
                    </m:oMath>
                  </m:oMathPara>
                </a14:m>
                <a:endParaRPr lang="zh-CN" altLang="en-US" sz="4400" dirty="0"/>
              </a:p>
            </p:txBody>
          </p:sp>
        </mc:Choice>
        <mc:Fallback xmlns="">
          <p:sp>
            <p:nvSpPr>
              <p:cNvPr id="54" name="矩形 53"/>
              <p:cNvSpPr>
                <a:spLocks noRot="1" noChangeAspect="1" noMove="1" noResize="1" noEditPoints="1" noAdjustHandles="1" noChangeArrowheads="1" noChangeShapeType="1" noTextEdit="1"/>
              </p:cNvSpPr>
              <p:nvPr/>
            </p:nvSpPr>
            <p:spPr>
              <a:xfrm>
                <a:off x="10028788" y="2576233"/>
                <a:ext cx="697050" cy="769441"/>
              </a:xfrm>
              <a:prstGeom prst="rect">
                <a:avLst/>
              </a:prstGeom>
              <a:blipFill rotWithShape="1">
                <a:blip r:embed="rId4"/>
                <a:stretch>
                  <a:fillRect l="-33" t="-5" r="8" b="-8106"/>
                </a:stretch>
              </a:blipFill>
            </p:spPr>
            <p:txBody>
              <a:bodyPr/>
              <a:lstStyle/>
              <a:p>
                <a:r>
                  <a:rPr lang="zh-CN" altLang="en-US">
                    <a:noFill/>
                  </a:rPr>
                  <a:t> </a:t>
                </a:r>
              </a:p>
            </p:txBody>
          </p:sp>
        </mc:Fallback>
      </mc:AlternateContent>
      <p:sp>
        <p:nvSpPr>
          <p:cNvPr id="57" name="矩形标注 56"/>
          <p:cNvSpPr/>
          <p:nvPr/>
        </p:nvSpPr>
        <p:spPr>
          <a:xfrm>
            <a:off x="9247909" y="1648778"/>
            <a:ext cx="2545773" cy="748679"/>
          </a:xfrm>
          <a:prstGeom prst="wedgeRectCallout">
            <a:avLst>
              <a:gd name="adj1" fmla="val -834"/>
              <a:gd name="adj2" fmla="val 113854"/>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mj-ea"/>
                <a:ea typeface="+mj-ea"/>
              </a:rPr>
              <a:t>学习率，</a:t>
            </a:r>
            <a:r>
              <a:rPr lang="en-US" altLang="zh-CN" dirty="0">
                <a:latin typeface="+mj-ea"/>
                <a:ea typeface="+mj-ea"/>
              </a:rPr>
              <a:t>learning</a:t>
            </a:r>
            <a:r>
              <a:rPr lang="zh-CN" altLang="en-US" dirty="0">
                <a:latin typeface="+mj-ea"/>
                <a:ea typeface="+mj-ea"/>
              </a:rPr>
              <a:t> </a:t>
            </a:r>
            <a:r>
              <a:rPr lang="en-US" altLang="zh-CN" dirty="0">
                <a:latin typeface="+mj-ea"/>
                <a:ea typeface="+mj-ea"/>
              </a:rPr>
              <a:t>rate</a:t>
            </a:r>
          </a:p>
        </p:txBody>
      </p:sp>
      <p:sp>
        <p:nvSpPr>
          <p:cNvPr id="55" name="矩形 54"/>
          <p:cNvSpPr/>
          <p:nvPr/>
        </p:nvSpPr>
        <p:spPr>
          <a:xfrm>
            <a:off x="10028788" y="3730388"/>
            <a:ext cx="800219" cy="461665"/>
          </a:xfrm>
          <a:prstGeom prst="rect">
            <a:avLst/>
          </a:prstGeom>
        </p:spPr>
        <p:txBody>
          <a:bodyPr wrap="none">
            <a:spAutoFit/>
          </a:bodyPr>
          <a:lstStyle/>
          <a:p>
            <a:r>
              <a:rPr lang="zh-CN" altLang="en-US" kern="100" dirty="0">
                <a:latin typeface="微软雅黑" panose="020B0503020204020204" pitchFamily="34" charset="-122"/>
                <a:cs typeface="Times New Roman" panose="02020603050405020304" pitchFamily="18" charset="0"/>
              </a:rPr>
              <a:t>步长</a:t>
            </a:r>
            <a:endParaRPr lang="zh-CN" altLang="en-US" dirty="0"/>
          </a:p>
        </p:txBody>
      </p:sp>
      <p:cxnSp>
        <p:nvCxnSpPr>
          <p:cNvPr id="58" name="直接箭头连接符 57"/>
          <p:cNvCxnSpPr>
            <a:endCxn id="55" idx="0"/>
          </p:cNvCxnSpPr>
          <p:nvPr/>
        </p:nvCxnSpPr>
        <p:spPr>
          <a:xfrm>
            <a:off x="10428897" y="3414215"/>
            <a:ext cx="1" cy="316173"/>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0207" y="4408530"/>
            <a:ext cx="2917379" cy="21670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4363" y="314095"/>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梯度下降的三种形式</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1137212" y="1562319"/>
            <a:ext cx="9002467" cy="584775"/>
          </a:xfrm>
          <a:prstGeom prst="rect">
            <a:avLst/>
          </a:prstGeom>
          <a:noFill/>
        </p:spPr>
        <p:txBody>
          <a:bodyPr wrap="square" rtlCol="0">
            <a:spAutoFit/>
          </a:bodyPr>
          <a:lstStyle/>
          <a:p>
            <a:r>
              <a:rPr lang="zh-CN" altLang="zh-CN" sz="3200" dirty="0">
                <a:solidFill>
                  <a:srgbClr val="FF0000"/>
                </a:solidFill>
                <a:latin typeface="+mj-ea"/>
                <a:ea typeface="+mj-ea"/>
              </a:rPr>
              <a:t>批量梯度下降</a:t>
            </a:r>
            <a:r>
              <a:rPr lang="zh-CN" altLang="en-US" sz="3200" dirty="0">
                <a:solidFill>
                  <a:srgbClr val="FF0000"/>
                </a:solidFill>
                <a:latin typeface="+mj-ea"/>
                <a:ea typeface="+mj-ea"/>
              </a:rPr>
              <a:t>（</a:t>
            </a:r>
            <a:r>
              <a:rPr lang="en-US" altLang="zh-CN" sz="3200" dirty="0">
                <a:solidFill>
                  <a:srgbClr val="FF0000"/>
                </a:solidFill>
                <a:latin typeface="+mj-ea"/>
                <a:ea typeface="+mj-ea"/>
              </a:rPr>
              <a:t>Batch Gradient </a:t>
            </a:r>
            <a:r>
              <a:rPr lang="en-US" altLang="zh-CN" sz="3200" dirty="0" err="1">
                <a:solidFill>
                  <a:srgbClr val="FF0000"/>
                </a:solidFill>
                <a:latin typeface="+mj-ea"/>
                <a:ea typeface="+mj-ea"/>
              </a:rPr>
              <a:t>Descent,BGD</a:t>
            </a:r>
            <a:r>
              <a:rPr lang="zh-CN" altLang="en-US" sz="3200" dirty="0">
                <a:solidFill>
                  <a:srgbClr val="FF0000"/>
                </a:solidFill>
                <a:latin typeface="+mj-ea"/>
                <a:ea typeface="+mj-ea"/>
              </a:rPr>
              <a:t>）</a:t>
            </a:r>
          </a:p>
        </p:txBody>
      </p:sp>
      <p:sp>
        <p:nvSpPr>
          <p:cNvPr id="3" name="矩形 2"/>
          <p:cNvSpPr/>
          <p:nvPr/>
        </p:nvSpPr>
        <p:spPr>
          <a:xfrm>
            <a:off x="1177584" y="2160727"/>
            <a:ext cx="7725192" cy="523220"/>
          </a:xfrm>
          <a:prstGeom prst="rect">
            <a:avLst/>
          </a:prstGeom>
        </p:spPr>
        <p:txBody>
          <a:bodyPr wrap="none">
            <a:spAutoFit/>
          </a:bodyPr>
          <a:lstStyle/>
          <a:p>
            <a:r>
              <a:rPr lang="zh-CN" altLang="zh-CN" sz="2800" kern="100" dirty="0">
                <a:latin typeface="微软雅黑" panose="020B0503020204020204" pitchFamily="34" charset="-122"/>
                <a:cs typeface="Times New Roman" panose="02020603050405020304" pitchFamily="18" charset="0"/>
              </a:rPr>
              <a:t>梯度下降的每一步中，都用到了</a:t>
            </a:r>
            <a:r>
              <a:rPr lang="zh-CN" altLang="zh-CN" sz="2800" kern="100" dirty="0">
                <a:solidFill>
                  <a:srgbClr val="FF0000"/>
                </a:solidFill>
                <a:latin typeface="微软雅黑" panose="020B0503020204020204" pitchFamily="34" charset="-122"/>
                <a:cs typeface="Times New Roman" panose="02020603050405020304" pitchFamily="18" charset="0"/>
              </a:rPr>
              <a:t>所有</a:t>
            </a:r>
            <a:r>
              <a:rPr lang="zh-CN" altLang="zh-CN" sz="2800" kern="100" dirty="0">
                <a:latin typeface="微软雅黑" panose="020B0503020204020204" pitchFamily="34" charset="-122"/>
                <a:cs typeface="Times New Roman" panose="02020603050405020304" pitchFamily="18" charset="0"/>
              </a:rPr>
              <a:t>的训练样本</a:t>
            </a:r>
            <a:endParaRPr lang="zh-CN" altLang="en-US" sz="2800" dirty="0"/>
          </a:p>
        </p:txBody>
      </p:sp>
      <p:sp>
        <p:nvSpPr>
          <p:cNvPr id="17" name="文本框 16"/>
          <p:cNvSpPr txBox="1"/>
          <p:nvPr/>
        </p:nvSpPr>
        <p:spPr>
          <a:xfrm>
            <a:off x="1177584" y="3058942"/>
            <a:ext cx="10117642" cy="584775"/>
          </a:xfrm>
          <a:prstGeom prst="rect">
            <a:avLst/>
          </a:prstGeom>
          <a:noFill/>
        </p:spPr>
        <p:txBody>
          <a:bodyPr wrap="square" rtlCol="0">
            <a:spAutoFit/>
          </a:bodyPr>
          <a:lstStyle>
            <a:defPPr>
              <a:defRPr lang="zh-CN"/>
            </a:defPPr>
            <a:lvl1pPr>
              <a:defRPr sz="3200">
                <a:solidFill>
                  <a:srgbClr val="FF0000"/>
                </a:solidFill>
                <a:latin typeface="+mj-ea"/>
                <a:ea typeface="+mj-ea"/>
              </a:defRPr>
            </a:lvl1pPr>
          </a:lstStyle>
          <a:p>
            <a:r>
              <a:rPr lang="zh-CN" altLang="en-US" dirty="0"/>
              <a:t>随机</a:t>
            </a:r>
            <a:r>
              <a:rPr lang="zh-CN" altLang="zh-CN" dirty="0"/>
              <a:t>梯度下降</a:t>
            </a:r>
            <a:r>
              <a:rPr lang="zh-CN" altLang="en-US" dirty="0"/>
              <a:t>（</a:t>
            </a:r>
            <a:r>
              <a:rPr lang="en-US" altLang="zh-CN" dirty="0"/>
              <a:t>Stochastic Gradient </a:t>
            </a:r>
            <a:r>
              <a:rPr lang="en-US" altLang="zh-CN" dirty="0" err="1"/>
              <a:t>Descent,SGD</a:t>
            </a:r>
            <a:r>
              <a:rPr lang="zh-CN" altLang="en-US" dirty="0"/>
              <a:t>）</a:t>
            </a:r>
          </a:p>
        </p:txBody>
      </p:sp>
      <p:sp>
        <p:nvSpPr>
          <p:cNvPr id="18" name="矩形 17"/>
          <p:cNvSpPr/>
          <p:nvPr/>
        </p:nvSpPr>
        <p:spPr>
          <a:xfrm>
            <a:off x="1177584" y="3761741"/>
            <a:ext cx="9231109" cy="1815882"/>
          </a:xfrm>
          <a:prstGeom prst="rect">
            <a:avLst/>
          </a:prstGeom>
        </p:spPr>
        <p:txBody>
          <a:bodyPr wrap="square">
            <a:spAutoFit/>
          </a:bodyPr>
          <a:lstStyle/>
          <a:p>
            <a:r>
              <a:rPr lang="zh-CN" altLang="zh-CN" sz="2800" kern="100" dirty="0">
                <a:latin typeface="微软雅黑" panose="020B0503020204020204" pitchFamily="34" charset="-122"/>
                <a:cs typeface="Times New Roman" panose="02020603050405020304" pitchFamily="18" charset="0"/>
              </a:rPr>
              <a:t>梯度下降的每一步中，</a:t>
            </a:r>
            <a:r>
              <a:rPr lang="zh-CN" altLang="en-US" sz="2800" kern="100" dirty="0">
                <a:latin typeface="微软雅黑" panose="020B0503020204020204" pitchFamily="34" charset="-122"/>
                <a:cs typeface="Times New Roman" panose="02020603050405020304" pitchFamily="18" charset="0"/>
              </a:rPr>
              <a:t>用到</a:t>
            </a:r>
            <a:r>
              <a:rPr lang="zh-CN" altLang="en-US" sz="2800" kern="100" dirty="0">
                <a:solidFill>
                  <a:srgbClr val="FF0000"/>
                </a:solidFill>
                <a:latin typeface="微软雅黑" panose="020B0503020204020204" pitchFamily="34" charset="-122"/>
                <a:cs typeface="Times New Roman" panose="02020603050405020304" pitchFamily="18" charset="0"/>
              </a:rPr>
              <a:t>一个</a:t>
            </a:r>
            <a:r>
              <a:rPr lang="zh-CN" altLang="en-US" sz="2800" kern="100" dirty="0">
                <a:latin typeface="微软雅黑" panose="020B0503020204020204" pitchFamily="34" charset="-122"/>
                <a:cs typeface="Times New Roman" panose="02020603050405020304" pitchFamily="18" charset="0"/>
              </a:rPr>
              <a:t>样本，</a:t>
            </a:r>
            <a:r>
              <a:rPr lang="zh-CN" altLang="zh-CN" sz="2800" dirty="0"/>
              <a:t>在每一次计算之后便更新参数 ，而不需要首先将所有的训练集求和</a:t>
            </a:r>
            <a:endParaRPr lang="en-US" altLang="zh-CN" sz="2800" dirty="0"/>
          </a:p>
          <a:p>
            <a:endParaRPr lang="en-US" altLang="zh-CN" sz="2800" dirty="0"/>
          </a:p>
          <a:p>
            <a:endParaRPr lang="zh-CN" altLang="en-US" sz="2800" dirty="0"/>
          </a:p>
        </p:txBody>
      </p:sp>
      <p:sp>
        <p:nvSpPr>
          <p:cNvPr id="19" name="文本框 18"/>
          <p:cNvSpPr txBox="1"/>
          <p:nvPr/>
        </p:nvSpPr>
        <p:spPr>
          <a:xfrm>
            <a:off x="1137212" y="5074851"/>
            <a:ext cx="10881916" cy="584775"/>
          </a:xfrm>
          <a:prstGeom prst="rect">
            <a:avLst/>
          </a:prstGeom>
          <a:noFill/>
        </p:spPr>
        <p:txBody>
          <a:bodyPr wrap="square" rtlCol="0">
            <a:spAutoFit/>
          </a:bodyPr>
          <a:lstStyle>
            <a:defPPr>
              <a:defRPr lang="zh-CN"/>
            </a:defPPr>
            <a:lvl1pPr>
              <a:defRPr sz="3200">
                <a:solidFill>
                  <a:srgbClr val="FF0000"/>
                </a:solidFill>
                <a:latin typeface="+mj-ea"/>
                <a:ea typeface="+mj-ea"/>
              </a:defRPr>
            </a:lvl1pPr>
          </a:lstStyle>
          <a:p>
            <a:r>
              <a:rPr lang="zh-CN" altLang="en-US" dirty="0"/>
              <a:t>小</a:t>
            </a:r>
            <a:r>
              <a:rPr lang="zh-CN" altLang="zh-CN" dirty="0"/>
              <a:t>批量梯度下降</a:t>
            </a:r>
            <a:r>
              <a:rPr lang="zh-CN" altLang="en-US" dirty="0"/>
              <a:t>（</a:t>
            </a:r>
            <a:r>
              <a:rPr lang="en-US" altLang="zh-CN" dirty="0"/>
              <a:t>Mini-Batch Gradient </a:t>
            </a:r>
            <a:r>
              <a:rPr lang="en-US" altLang="zh-CN" dirty="0" err="1"/>
              <a:t>Descent,MBGD</a:t>
            </a:r>
            <a:r>
              <a:rPr lang="zh-CN" altLang="en-US" dirty="0"/>
              <a:t>）</a:t>
            </a:r>
          </a:p>
        </p:txBody>
      </p:sp>
      <p:sp>
        <p:nvSpPr>
          <p:cNvPr id="22" name="矩形 21"/>
          <p:cNvSpPr/>
          <p:nvPr/>
        </p:nvSpPr>
        <p:spPr>
          <a:xfrm>
            <a:off x="1137212" y="5704493"/>
            <a:ext cx="9002468" cy="523220"/>
          </a:xfrm>
          <a:prstGeom prst="rect">
            <a:avLst/>
          </a:prstGeom>
        </p:spPr>
        <p:txBody>
          <a:bodyPr wrap="square">
            <a:spAutoFit/>
          </a:bodyPr>
          <a:lstStyle/>
          <a:p>
            <a:r>
              <a:rPr lang="zh-CN" altLang="zh-CN" sz="2800" kern="100" dirty="0">
                <a:latin typeface="微软雅黑" panose="020B0503020204020204" pitchFamily="34" charset="-122"/>
                <a:cs typeface="Times New Roman" panose="02020603050405020304" pitchFamily="18" charset="0"/>
              </a:rPr>
              <a:t>梯度下降的每一步中，用到了</a:t>
            </a:r>
            <a:r>
              <a:rPr lang="zh-CN" altLang="en-US" sz="2800" kern="100" dirty="0">
                <a:solidFill>
                  <a:srgbClr val="FF0000"/>
                </a:solidFill>
                <a:latin typeface="微软雅黑" panose="020B0503020204020204" pitchFamily="34" charset="-122"/>
                <a:cs typeface="Times New Roman" panose="02020603050405020304" pitchFamily="18" charset="0"/>
              </a:rPr>
              <a:t>一定批量</a:t>
            </a:r>
            <a:r>
              <a:rPr lang="zh-CN" altLang="zh-CN" sz="2800" kern="100" dirty="0">
                <a:latin typeface="微软雅黑" panose="020B0503020204020204" pitchFamily="34" charset="-122"/>
                <a:cs typeface="Times New Roman" panose="02020603050405020304" pitchFamily="18" charset="0"/>
              </a:rPr>
              <a:t>的训练样本</a:t>
            </a:r>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4683" y="300397"/>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梯度下降的三种形式</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1137213" y="1378907"/>
            <a:ext cx="6457387" cy="461665"/>
          </a:xfrm>
          <a:prstGeom prst="rect">
            <a:avLst/>
          </a:prstGeom>
          <a:noFill/>
        </p:spPr>
        <p:txBody>
          <a:bodyPr wrap="square" rtlCol="0">
            <a:spAutoFit/>
          </a:bodyPr>
          <a:lstStyle/>
          <a:p>
            <a:r>
              <a:rPr lang="zh-CN" altLang="zh-CN" sz="2400" b="1" dirty="0">
                <a:solidFill>
                  <a:srgbClr val="FF0000"/>
                </a:solidFill>
                <a:latin typeface="+mj-ea"/>
                <a:ea typeface="+mj-ea"/>
              </a:rPr>
              <a:t>批量梯度下降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Batch Gradient Descent</a:t>
            </a:r>
            <a:r>
              <a:rPr lang="zh-CN" altLang="en-US" sz="2400" b="1" dirty="0">
                <a:solidFill>
                  <a:srgbClr val="FF0000"/>
                </a:solidFill>
                <a:latin typeface="+mj-ea"/>
                <a:ea typeface="+mj-ea"/>
              </a:rPr>
              <a:t>）</a:t>
            </a:r>
          </a:p>
        </p:txBody>
      </p:sp>
      <p:sp>
        <p:nvSpPr>
          <p:cNvPr id="3" name="矩形 2"/>
          <p:cNvSpPr/>
          <p:nvPr/>
        </p:nvSpPr>
        <p:spPr>
          <a:xfrm>
            <a:off x="1137213" y="1909598"/>
            <a:ext cx="6647974" cy="461665"/>
          </a:xfrm>
          <a:prstGeom prst="rect">
            <a:avLst/>
          </a:prstGeom>
        </p:spPr>
        <p:txBody>
          <a:bodyPr wrap="none">
            <a:spAutoFit/>
          </a:bodyPr>
          <a:lstStyle/>
          <a:p>
            <a:r>
              <a:rPr lang="zh-CN" altLang="zh-CN" kern="100" dirty="0">
                <a:latin typeface="微软雅黑" panose="020B0503020204020204" pitchFamily="34" charset="-122"/>
                <a:cs typeface="Times New Roman" panose="02020603050405020304" pitchFamily="18" charset="0"/>
              </a:rPr>
              <a:t>梯度下降的每一步中，都用到了</a:t>
            </a:r>
            <a:r>
              <a:rPr lang="zh-CN" altLang="zh-CN" kern="100" dirty="0">
                <a:solidFill>
                  <a:srgbClr val="FF0000"/>
                </a:solidFill>
                <a:latin typeface="微软雅黑" panose="020B0503020204020204" pitchFamily="34" charset="-122"/>
                <a:cs typeface="Times New Roman" panose="02020603050405020304" pitchFamily="18" charset="0"/>
              </a:rPr>
              <a:t>所有</a:t>
            </a:r>
            <a:r>
              <a:rPr lang="zh-CN" altLang="zh-CN" kern="100" dirty="0">
                <a:latin typeface="微软雅黑" panose="020B0503020204020204" pitchFamily="34" charset="-122"/>
                <a:cs typeface="Times New Roman" panose="02020603050405020304" pitchFamily="18" charset="0"/>
              </a:rPr>
              <a:t>的训练样本</a:t>
            </a:r>
            <a:endParaRPr lang="zh-CN" altLang="en-US" dirty="0"/>
          </a:p>
        </p:txBody>
      </p:sp>
      <mc:AlternateContent xmlns:mc="http://schemas.openxmlformats.org/markup-compatibility/2006" xmlns:a14="http://schemas.microsoft.com/office/drawing/2010/main">
        <mc:Choice Requires="a14">
          <p:sp>
            <p:nvSpPr>
              <p:cNvPr id="2" name="矩形 1"/>
              <p:cNvSpPr/>
              <p:nvPr/>
            </p:nvSpPr>
            <p:spPr>
              <a:xfrm>
                <a:off x="2461547" y="2847967"/>
                <a:ext cx="8174607" cy="2957541"/>
              </a:xfrm>
              <a:prstGeom prst="rect">
                <a:avLst/>
              </a:prstGeom>
            </p:spPr>
            <p:txBody>
              <a:bodyPr wrap="square">
                <a:spAutoFit/>
              </a:bodyPr>
              <a:lstStyle/>
              <a:p>
                <a:pPr>
                  <a:spcBef>
                    <a:spcPts val="900"/>
                  </a:spcBef>
                  <a:spcAft>
                    <a:spcPts val="900"/>
                  </a:spcAft>
                </a:pPr>
                <a:r>
                  <a:rPr lang="zh-CN" altLang="en-US" b="1" dirty="0">
                    <a:latin typeface="Cambria" panose="02040503050406030204" pitchFamily="18" charset="0"/>
                    <a:cs typeface="Times New Roman" panose="02020603050405020304" pitchFamily="18" charset="0"/>
                  </a:rPr>
                  <a:t>参数更新</a:t>
                </a:r>
                <a:endParaRPr lang="en-US" altLang="zh-CN" sz="1800" dirty="0">
                  <a:effectLst/>
                  <a:latin typeface="Cambria Math"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a:effectLst/>
                          <a:latin typeface="Cambria Math" panose="02040503050406030204" pitchFamily="18" charset="0"/>
                          <a:ea typeface="宋体" pitchFamily="2" charset="-122"/>
                          <a:cs typeface="Times New Roman" panose="02020603050405020304" pitchFamily="18" charset="0"/>
                        </a:rPr>
                        <m:t>         </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smtClean="0">
                              <a:effectLst/>
                              <a:latin typeface="Cambria Math" panose="02040503050406030204" pitchFamily="18" charset="0"/>
                              <a:ea typeface="宋体" pitchFamily="2" charset="-122"/>
                              <a:cs typeface="Times New Roman" panose="02020603050405020304" pitchFamily="18" charset="0"/>
                            </a:rPr>
                            <m:t>𝑤</m:t>
                          </m:r>
                        </m:e>
                        <m:sub>
                          <m:r>
                            <a:rPr lang="en-US" altLang="zh-CN" sz="2800" i="1">
                              <a:effectLst/>
                              <a:latin typeface="Cambria Math" panose="02040503050406030204" pitchFamily="18" charset="0"/>
                              <a:ea typeface="宋体" pitchFamily="2" charset="-122"/>
                              <a:cs typeface="Times New Roman" panose="02020603050405020304" pitchFamily="18" charset="0"/>
                            </a:rPr>
                            <m:t>𝑗</m:t>
                          </m:r>
                        </m:sub>
                      </m:sSub>
                      <m:r>
                        <a:rPr lang="en-US" altLang="zh-CN" sz="2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smtClean="0">
                              <a:effectLst/>
                              <a:latin typeface="Cambria Math" panose="02040503050406030204" pitchFamily="18" charset="0"/>
                              <a:ea typeface="宋体" pitchFamily="2" charset="-122"/>
                              <a:cs typeface="Times New Roman" panose="02020603050405020304" pitchFamily="18" charset="0"/>
                            </a:rPr>
                            <m:t>𝑤</m:t>
                          </m:r>
                        </m:e>
                        <m:sub>
                          <m:r>
                            <a:rPr lang="en-US" altLang="zh-CN" sz="2800" i="1">
                              <a:effectLst/>
                              <a:latin typeface="Cambria Math" panose="02040503050406030204" pitchFamily="18" charset="0"/>
                              <a:ea typeface="宋体" pitchFamily="2" charset="-122"/>
                              <a:cs typeface="Times New Roman" panose="02020603050405020304" pitchFamily="18" charset="0"/>
                            </a:rPr>
                            <m:t>𝑗</m:t>
                          </m:r>
                        </m:sub>
                      </m:sSub>
                      <m:r>
                        <a:rPr lang="en-US" altLang="zh-CN" sz="2800" i="1">
                          <a:effectLst/>
                          <a:latin typeface="Cambria Math" panose="02040503050406030204" pitchFamily="18" charset="0"/>
                          <a:ea typeface="宋体" pitchFamily="2" charset="-122"/>
                          <a:cs typeface="Times New Roman" panose="02020603050405020304" pitchFamily="18" charset="0"/>
                        </a:rPr>
                        <m:t>−</m:t>
                      </m:r>
                      <m:r>
                        <a:rPr lang="en-US" altLang="zh-CN" sz="2800" i="1">
                          <a:effectLst/>
                          <a:latin typeface="Cambria Math" panose="02040503050406030204" pitchFamily="18" charset="0"/>
                          <a:ea typeface="宋体" pitchFamily="2" charset="-122"/>
                          <a:cs typeface="Times New Roman" panose="02020603050405020304" pitchFamily="18" charset="0"/>
                        </a:rPr>
                        <m:t>𝛼</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ea typeface="宋体" pitchFamily="2" charset="-122"/>
                              <a:cs typeface="Times New Roman" panose="02020603050405020304" pitchFamily="18" charset="0"/>
                            </a:rPr>
                            <m:t>1</m:t>
                          </m:r>
                        </m:num>
                        <m:den>
                          <m:r>
                            <a:rPr lang="en-US" altLang="zh-CN" sz="2800" i="1">
                              <a:effectLst/>
                              <a:latin typeface="Cambria Math" panose="02040503050406030204" pitchFamily="18" charset="0"/>
                              <a:ea typeface="宋体" pitchFamily="2" charset="-122"/>
                              <a:cs typeface="Times New Roman" panose="02020603050405020304" pitchFamily="18" charset="0"/>
                            </a:rPr>
                            <m:t>𝑚</m:t>
                          </m:r>
                        </m:den>
                      </m:f>
                      <m:nary>
                        <m:naryPr>
                          <m:chr m:val="∑"/>
                          <m:limLoc m:val="undOv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800" i="1">
                              <a:effectLst/>
                              <a:latin typeface="Cambria Math" panose="02040503050406030204" pitchFamily="18" charset="0"/>
                              <a:ea typeface="宋体" pitchFamily="2" charset="-122"/>
                              <a:cs typeface="Times New Roman" panose="02020603050405020304" pitchFamily="18" charset="0"/>
                            </a:rPr>
                            <m:t>𝑖</m:t>
                          </m:r>
                          <m:r>
                            <a:rPr lang="en-US" altLang="zh-CN" sz="2800" i="1">
                              <a:effectLst/>
                              <a:latin typeface="Cambria Math" panose="02040503050406030204" pitchFamily="18" charset="0"/>
                              <a:ea typeface="宋体" pitchFamily="2" charset="-122"/>
                              <a:cs typeface="Times New Roman" panose="02020603050405020304" pitchFamily="18" charset="0"/>
                            </a:rPr>
                            <m:t>=1</m:t>
                          </m:r>
                        </m:sub>
                        <m:sup>
                          <m:r>
                            <a:rPr lang="en-US" altLang="zh-CN" sz="2800" i="1">
                              <a:effectLst/>
                              <a:latin typeface="Cambria Math" panose="02040503050406030204" pitchFamily="18" charset="0"/>
                              <a:ea typeface="宋体" pitchFamily="2" charset="-122"/>
                              <a:cs typeface="Times New Roman" panose="02020603050405020304" pitchFamily="18" charset="0"/>
                            </a:rPr>
                            <m:t>𝑚</m:t>
                          </m:r>
                        </m:sup>
                        <m:e>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0" i="1" smtClean="0">
                                      <a:effectLst/>
                                      <a:latin typeface="Cambria Math" panose="02040503050406030204" pitchFamily="18" charset="0"/>
                                      <a:ea typeface="Cambria Math" panose="02040503050406030204" pitchFamily="18" charset="0"/>
                                      <a:cs typeface="Times New Roman" panose="02020603050405020304" pitchFamily="18" charset="0"/>
                                    </a:rPr>
                                    <m:t>h</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ea typeface="宋体" pitchFamily="2" charset="-122"/>
                                              <a:cs typeface="Times New Roman" panose="02020603050405020304" pitchFamily="18" charset="0"/>
                                            </a:rPr>
                                            <m:t>𝑥</m:t>
                                          </m:r>
                                        </m:e>
                                        <m:sup>
                                          <m:r>
                                            <a:rPr lang="en-US" altLang="zh-CN" sz="2800" i="1">
                                              <a:effectLst/>
                                              <a:latin typeface="Cambria Math" panose="02040503050406030204" pitchFamily="18" charset="0"/>
                                              <a:ea typeface="宋体" pitchFamily="2" charset="-122"/>
                                              <a:cs typeface="Times New Roman" panose="02020603050405020304" pitchFamily="18" charset="0"/>
                                            </a:rPr>
                                            <m:t>(</m:t>
                                          </m:r>
                                          <m:r>
                                            <a:rPr lang="en-US" altLang="zh-CN" sz="2800" i="1">
                                              <a:effectLst/>
                                              <a:latin typeface="Cambria Math" panose="02040503050406030204" pitchFamily="18" charset="0"/>
                                              <a:ea typeface="宋体" pitchFamily="2" charset="-122"/>
                                              <a:cs typeface="Times New Roman" panose="02020603050405020304" pitchFamily="18" charset="0"/>
                                            </a:rPr>
                                            <m:t>𝑖</m:t>
                                          </m:r>
                                          <m:r>
                                            <a:rPr lang="en-US" altLang="zh-CN" sz="2800" i="1">
                                              <a:effectLst/>
                                              <a:latin typeface="Cambria Math" panose="02040503050406030204" pitchFamily="18" charset="0"/>
                                              <a:ea typeface="宋体" pitchFamily="2" charset="-122"/>
                                              <a:cs typeface="Times New Roman" panose="02020603050405020304" pitchFamily="18" charset="0"/>
                                            </a:rPr>
                                            <m:t>)</m:t>
                                          </m:r>
                                        </m:sup>
                                      </m:sSup>
                                    </m:e>
                                  </m:d>
                                  <m:r>
                                    <a:rPr lang="en-US" altLang="zh-CN" sz="2800" i="1">
                                      <a:effectLst/>
                                      <a:latin typeface="Cambria Math" panose="02040503050406030204" pitchFamily="18" charset="0"/>
                                      <a:ea typeface="宋体" pitchFamily="2" charset="-122"/>
                                      <a:cs typeface="Times New Roman" panose="02020603050405020304" pitchFamily="18" charset="0"/>
                                    </a:rPr>
                                    <m:t>−</m:t>
                                  </m:r>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ea typeface="宋体" pitchFamily="2" charset="-122"/>
                                          <a:cs typeface="Times New Roman" panose="02020603050405020304" pitchFamily="18" charset="0"/>
                                        </a:rPr>
                                        <m:t>𝑦</m:t>
                                      </m:r>
                                    </m:e>
                                    <m:sup>
                                      <m:r>
                                        <a:rPr lang="en-US" altLang="zh-CN" sz="2800" i="1">
                                          <a:effectLst/>
                                          <a:latin typeface="Cambria Math" panose="02040503050406030204" pitchFamily="18" charset="0"/>
                                          <a:ea typeface="宋体" pitchFamily="2" charset="-122"/>
                                          <a:cs typeface="Times New Roman" panose="02020603050405020304" pitchFamily="18" charset="0"/>
                                        </a:rPr>
                                        <m:t>(</m:t>
                                      </m:r>
                                      <m:r>
                                        <a:rPr lang="en-US" altLang="zh-CN" sz="2800" i="1">
                                          <a:effectLst/>
                                          <a:latin typeface="Cambria Math" panose="02040503050406030204" pitchFamily="18" charset="0"/>
                                          <a:ea typeface="宋体" pitchFamily="2" charset="-122"/>
                                          <a:cs typeface="Times New Roman" panose="02020603050405020304" pitchFamily="18" charset="0"/>
                                        </a:rPr>
                                        <m:t>𝑖</m:t>
                                      </m:r>
                                      <m:r>
                                        <a:rPr lang="en-US" altLang="zh-CN" sz="2800" i="1">
                                          <a:effectLst/>
                                          <a:latin typeface="Cambria Math" panose="02040503050406030204" pitchFamily="18" charset="0"/>
                                          <a:ea typeface="宋体" pitchFamily="2" charset="-122"/>
                                          <a:cs typeface="Times New Roman" panose="02020603050405020304" pitchFamily="18" charset="0"/>
                                        </a:rPr>
                                        <m:t>)</m:t>
                                      </m:r>
                                    </m:sup>
                                  </m:sSup>
                                </m:e>
                              </m:d>
                              <m:r>
                                <a:rPr lang="en-US" altLang="zh-CN" sz="2800" i="1">
                                  <a:effectLst/>
                                  <a:latin typeface="Cambria Math" panose="02040503050406030204" pitchFamily="18" charset="0"/>
                                  <a:ea typeface="宋体" pitchFamily="2" charset="-122"/>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itchFamily="2" charset="-122"/>
                                      <a:cs typeface="Times New Roman" panose="02020603050405020304" pitchFamily="18" charset="0"/>
                                    </a:rPr>
                                    <m:t>𝑥</m:t>
                                  </m:r>
                                </m:e>
                                <m:sub>
                                  <m:r>
                                    <a:rPr lang="en-US" altLang="zh-CN" sz="2800" i="1">
                                      <a:effectLst/>
                                      <a:latin typeface="Cambria Math" panose="02040503050406030204" pitchFamily="18" charset="0"/>
                                      <a:ea typeface="宋体" pitchFamily="2" charset="-122"/>
                                      <a:cs typeface="Times New Roman" panose="02020603050405020304" pitchFamily="18" charset="0"/>
                                    </a:rPr>
                                    <m:t>𝑗</m:t>
                                  </m:r>
                                </m:sub>
                                <m:sup>
                                  <m:r>
                                    <a:rPr lang="en-US" altLang="zh-CN" sz="2800" i="1">
                                      <a:effectLst/>
                                      <a:latin typeface="Cambria Math" panose="02040503050406030204" pitchFamily="18" charset="0"/>
                                      <a:ea typeface="宋体" pitchFamily="2" charset="-122"/>
                                      <a:cs typeface="Times New Roman" panose="02020603050405020304" pitchFamily="18" charset="0"/>
                                    </a:rPr>
                                    <m:t>(</m:t>
                                  </m:r>
                                  <m:r>
                                    <a:rPr lang="en-US" altLang="zh-CN" sz="2800" i="1">
                                      <a:effectLst/>
                                      <a:latin typeface="Cambria Math" panose="02040503050406030204" pitchFamily="18" charset="0"/>
                                      <a:ea typeface="宋体" pitchFamily="2" charset="-122"/>
                                      <a:cs typeface="Times New Roman" panose="02020603050405020304" pitchFamily="18" charset="0"/>
                                    </a:rPr>
                                    <m:t>𝑖</m:t>
                                  </m:r>
                                  <m:r>
                                    <a:rPr lang="en-US" altLang="zh-CN" sz="2800" i="1">
                                      <a:effectLst/>
                                      <a:latin typeface="Cambria Math" panose="02040503050406030204" pitchFamily="18" charset="0"/>
                                      <a:ea typeface="宋体" pitchFamily="2" charset="-122"/>
                                      <a:cs typeface="Times New Roman" panose="02020603050405020304" pitchFamily="18" charset="0"/>
                                    </a:rPr>
                                    <m:t>)</m:t>
                                  </m:r>
                                </m:sup>
                              </m:sSubSup>
                            </m:e>
                          </m:d>
                        </m:e>
                      </m:nary>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dirty="0">
                    <a:effectLst/>
                    <a:latin typeface="Cambria" panose="02040503050406030204" pitchFamily="18" charset="0"/>
                    <a:cs typeface="Times New Roman" panose="02020603050405020304" pitchFamily="18" charset="0"/>
                  </a:rPr>
                  <a:t>                (</a:t>
                </a:r>
                <a:r>
                  <a:rPr lang="zh-CN" altLang="en-US" dirty="0">
                    <a:latin typeface="Cambria" panose="02040503050406030204" pitchFamily="18" charset="0"/>
                    <a:cs typeface="Times New Roman" panose="02020603050405020304" pitchFamily="18" charset="0"/>
                  </a:rPr>
                  <a:t>同步更新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effectLst/>
                            <a:latin typeface="Cambria Math" panose="02040503050406030204" pitchFamily="18" charset="0"/>
                            <a:ea typeface="宋体" pitchFamily="2" charset="-122"/>
                            <a:cs typeface="Times New Roman" panose="02020603050405020304" pitchFamily="18" charset="0"/>
                          </a:rPr>
                          <m:t>𝑤</m:t>
                        </m:r>
                      </m:e>
                      <m:sub>
                        <m:r>
                          <a:rPr lang="en-US" altLang="zh-CN" i="1">
                            <a:effectLst/>
                            <a:latin typeface="Cambria Math" panose="02040503050406030204" pitchFamily="18" charset="0"/>
                            <a:ea typeface="宋体" pitchFamily="2" charset="-122"/>
                            <a:cs typeface="Times New Roman" panose="02020603050405020304" pitchFamily="18" charset="0"/>
                          </a:rPr>
                          <m:t>𝑗</m:t>
                        </m:r>
                      </m:sub>
                    </m:sSub>
                  </m:oMath>
                </a14:m>
                <a:r>
                  <a:rPr lang="en-US" altLang="zh-CN" dirty="0">
                    <a:effectLst/>
                    <a:latin typeface="Cambria" panose="02040503050406030204" pitchFamily="18" charset="0"/>
                    <a:cs typeface="Times New Roman" panose="02020603050405020304" pitchFamily="18" charset="0"/>
                  </a:rPr>
                  <a:t> </a:t>
                </a:r>
                <a:r>
                  <a:rPr lang="zh-CN" altLang="en-US" dirty="0">
                    <a:effectLst/>
                    <a:latin typeface="Cambria" panose="02040503050406030204" pitchFamily="18" charset="0"/>
                    <a:cs typeface="Times New Roman" panose="02020603050405020304" pitchFamily="18" charset="0"/>
                  </a:rPr>
                  <a:t>，</a:t>
                </a:r>
                <a:r>
                  <a:rPr lang="en-US" altLang="zh-CN" dirty="0">
                    <a:effectLst/>
                    <a:latin typeface="Cambria" panose="02040503050406030204" pitchFamily="18" charset="0"/>
                    <a:cs typeface="Times New Roman" panose="02020603050405020304" pitchFamily="18" charset="0"/>
                  </a:rPr>
                  <a:t>(</a:t>
                </a:r>
                <a:r>
                  <a:rPr lang="en-US" altLang="zh-CN" i="1" dirty="0">
                    <a:latin typeface="Cambria" panose="02040503050406030204" pitchFamily="18" charset="0"/>
                    <a:cs typeface="Times New Roman" panose="02020603050405020304" pitchFamily="18" charset="0"/>
                  </a:rPr>
                  <a:t>j</a:t>
                </a:r>
                <a:r>
                  <a:rPr lang="en-US" altLang="zh-CN" dirty="0">
                    <a:latin typeface="Cambria" panose="02040503050406030204" pitchFamily="18" charset="0"/>
                    <a:cs typeface="Times New Roman" panose="02020603050405020304" pitchFamily="18" charset="0"/>
                  </a:rPr>
                  <a:t>=0,1,...,</a:t>
                </a:r>
                <a:r>
                  <a:rPr lang="en-US" altLang="zh-CN" i="1" dirty="0">
                    <a:latin typeface="Cambria" panose="02040503050406030204" pitchFamily="18" charset="0"/>
                    <a:cs typeface="Times New Roman" panose="02020603050405020304" pitchFamily="18" charset="0"/>
                  </a:rPr>
                  <a:t>n</a:t>
                </a:r>
                <a:r>
                  <a:rPr lang="en-US" altLang="zh-CN" dirty="0">
                    <a:latin typeface="Cambria" panose="02040503050406030204" pitchFamily="18" charset="0"/>
                    <a:cs typeface="Times New Roman" panose="02020603050405020304" pitchFamily="18" charset="0"/>
                  </a:rPr>
                  <a:t> </a:t>
                </a:r>
                <a:r>
                  <a:rPr lang="en-US" altLang="zh-CN" dirty="0">
                    <a:effectLst/>
                    <a:latin typeface="Cambria" panose="02040503050406030204" pitchFamily="18" charset="0"/>
                    <a:cs typeface="Times New Roman" panose="02020603050405020304" pitchFamily="18" charset="0"/>
                  </a:rPr>
                  <a:t>))</a:t>
                </a:r>
                <a:endParaRPr lang="zh-CN" altLang="zh-CN" dirty="0">
                  <a:effectLst/>
                  <a:latin typeface="Cambria" panose="02040503050406030204" pitchFamily="18" charset="0"/>
                  <a:cs typeface="Times New Roman" panose="02020603050405020304" pitchFamily="18" charset="0"/>
                </a:endParaRPr>
              </a:p>
              <a:p>
                <a:pPr indent="457200">
                  <a:spcBef>
                    <a:spcPts val="900"/>
                  </a:spcBef>
                  <a:spcAft>
                    <a:spcPts val="900"/>
                  </a:spcAft>
                </a:pPr>
                <a:endParaRPr lang="zh-CN" altLang="zh-CN" sz="1800" dirty="0">
                  <a:effectLst/>
                  <a:latin typeface="Cambria" panose="020405030504060302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461547" y="2847967"/>
                <a:ext cx="8174607" cy="2957541"/>
              </a:xfrm>
              <a:prstGeom prst="rect">
                <a:avLst/>
              </a:prstGeom>
              <a:blipFill rotWithShape="1">
                <a:blip r:embed="rId2"/>
                <a:stretch>
                  <a:fillRect l="-4" t="-21" r="7" b="11"/>
                </a:stretch>
              </a:blipFill>
            </p:spPr>
            <p:txBody>
              <a:bodyPr/>
              <a:lstStyle/>
              <a:p>
                <a:r>
                  <a:rPr lang="zh-CN" altLang="en-US">
                    <a:noFill/>
                  </a:rPr>
                  <a:t> </a:t>
                </a:r>
              </a:p>
            </p:txBody>
          </p:sp>
        </mc:Fallback>
      </mc:AlternateContent>
      <p:sp>
        <p:nvSpPr>
          <p:cNvPr id="4" name="右大括号 3"/>
          <p:cNvSpPr/>
          <p:nvPr/>
        </p:nvSpPr>
        <p:spPr>
          <a:xfrm rot="16200000">
            <a:off x="8111323" y="1660476"/>
            <a:ext cx="473124" cy="3166280"/>
          </a:xfrm>
          <a:prstGeom prst="rightBrace">
            <a:avLst>
              <a:gd name="adj1" fmla="val 8333"/>
              <a:gd name="adj2" fmla="val 52328"/>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6" name="矩形标注 5"/>
          <p:cNvSpPr/>
          <p:nvPr/>
        </p:nvSpPr>
        <p:spPr>
          <a:xfrm>
            <a:off x="7924800" y="2415788"/>
            <a:ext cx="1114567" cy="432179"/>
          </a:xfrm>
          <a:prstGeom prst="wedgeRectCallout">
            <a:avLst>
              <a:gd name="adj1" fmla="val -21242"/>
              <a:gd name="adj2" fmla="val 47763"/>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mj-ea"/>
                <a:ea typeface="+mj-ea"/>
              </a:rPr>
              <a:t>梯度</a:t>
            </a:r>
          </a:p>
        </p:txBody>
      </p:sp>
      <p:sp>
        <p:nvSpPr>
          <p:cNvPr id="10" name="矩形标注 9"/>
          <p:cNvSpPr/>
          <p:nvPr/>
        </p:nvSpPr>
        <p:spPr>
          <a:xfrm>
            <a:off x="4806286" y="2497539"/>
            <a:ext cx="1114567" cy="432179"/>
          </a:xfrm>
          <a:prstGeom prst="wedgeRectCallout">
            <a:avLst>
              <a:gd name="adj1" fmla="val 11003"/>
              <a:gd name="adj2" fmla="val 249868"/>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mj-ea"/>
                <a:ea typeface="+mj-ea"/>
              </a:rPr>
              <a:t>学习率</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9" name="TextBox 6"/>
          <p:cNvSpPr txBox="1">
            <a:spLocks noChangeArrowheads="1"/>
          </p:cNvSpPr>
          <p:nvPr/>
        </p:nvSpPr>
        <p:spPr bwMode="auto">
          <a:xfrm>
            <a:off x="2985979" y="1931551"/>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线性回归</a:t>
            </a:r>
            <a:endParaRPr lang="en-US" altLang="zh-CN" sz="3600" dirty="0">
              <a:latin typeface="Impact" panose="020B0806030902050204" pitchFamily="34" charset="0"/>
              <a:ea typeface="微软雅黑" panose="020B0503020204020204" pitchFamily="34" charset="-122"/>
            </a:endParaRPr>
          </a:p>
        </p:txBody>
      </p:sp>
      <p:sp>
        <p:nvSpPr>
          <p:cNvPr id="10"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梯度下降</a:t>
            </a:r>
          </a:p>
        </p:txBody>
      </p:sp>
      <p:sp>
        <p:nvSpPr>
          <p:cNvPr id="11"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正则化</a:t>
            </a:r>
          </a:p>
        </p:txBody>
      </p:sp>
      <p:sp>
        <p:nvSpPr>
          <p:cNvPr id="12"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回归的评价指标</a:t>
            </a: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梯度下降的三种形式</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文本框 16"/>
          <p:cNvSpPr txBox="1"/>
          <p:nvPr/>
        </p:nvSpPr>
        <p:spPr>
          <a:xfrm>
            <a:off x="717203" y="1475269"/>
            <a:ext cx="8263021" cy="461665"/>
          </a:xfrm>
          <a:prstGeom prst="rect">
            <a:avLst/>
          </a:prstGeom>
          <a:noFill/>
        </p:spPr>
        <p:txBody>
          <a:bodyPr wrap="square" rtlCol="0">
            <a:spAutoFit/>
          </a:bodyPr>
          <a:lstStyle/>
          <a:p>
            <a:r>
              <a:rPr lang="zh-CN" altLang="en-US" sz="2400" b="1" dirty="0">
                <a:solidFill>
                  <a:srgbClr val="FF0000"/>
                </a:solidFill>
                <a:latin typeface="+mj-ea"/>
                <a:ea typeface="+mj-ea"/>
              </a:rPr>
              <a:t>随机</a:t>
            </a:r>
            <a:r>
              <a:rPr lang="zh-CN" altLang="zh-CN" sz="2400" b="1" dirty="0">
                <a:solidFill>
                  <a:srgbClr val="FF0000"/>
                </a:solidFill>
                <a:latin typeface="+mj-ea"/>
                <a:ea typeface="+mj-ea"/>
              </a:rPr>
              <a:t>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Stochastic Gradient Descent</a:t>
            </a:r>
            <a:r>
              <a:rPr lang="zh-CN" altLang="en-US" sz="2400" b="1" dirty="0">
                <a:solidFill>
                  <a:srgbClr val="FF0000"/>
                </a:solidFill>
                <a:latin typeface="+mj-ea"/>
                <a:ea typeface="+mj-ea"/>
              </a:rPr>
              <a:t>）</a:t>
            </a:r>
          </a:p>
        </p:txBody>
      </p:sp>
      <mc:AlternateContent xmlns:mc="http://schemas.openxmlformats.org/markup-compatibility/2006" xmlns:a14="http://schemas.microsoft.com/office/drawing/2010/main">
        <mc:Choice Requires="a14">
          <p:sp>
            <p:nvSpPr>
              <p:cNvPr id="4" name="矩形 3"/>
              <p:cNvSpPr/>
              <p:nvPr/>
            </p:nvSpPr>
            <p:spPr>
              <a:xfrm>
                <a:off x="-182293" y="1846193"/>
                <a:ext cx="6096000" cy="1324530"/>
              </a:xfrm>
              <a:prstGeom prst="rect">
                <a:avLst/>
              </a:prstGeom>
            </p:spPr>
            <p:txBody>
              <a:bodyPr>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宋体" pitchFamily="2" charset="-122"/>
                          <a:cs typeface="Times New Roman" panose="02020603050405020304" pitchFamily="18" charset="0"/>
                        </a:rPr>
                        <m:t>𝑤</m:t>
                      </m:r>
                      <m:r>
                        <a:rPr lang="en-US" altLang="zh-CN" sz="2800" i="1">
                          <a:latin typeface="Cambria Math" panose="02040503050406030204" pitchFamily="18" charset="0"/>
                          <a:ea typeface="宋体" pitchFamily="2" charset="-122"/>
                          <a:cs typeface="Times New Roman" panose="02020603050405020304" pitchFamily="18" charset="0"/>
                        </a:rPr>
                        <m:t>=</m:t>
                      </m:r>
                      <m:r>
                        <a:rPr lang="en-US" altLang="zh-CN" sz="2800" b="0" i="1" smtClean="0">
                          <a:latin typeface="Cambria Math" panose="02040503050406030204" pitchFamily="18" charset="0"/>
                          <a:ea typeface="宋体" pitchFamily="2" charset="-122"/>
                          <a:cs typeface="Times New Roman" panose="02020603050405020304" pitchFamily="18" charset="0"/>
                        </a:rPr>
                        <m:t>𝑤</m:t>
                      </m:r>
                      <m:r>
                        <a:rPr lang="en-US" altLang="zh-CN" sz="2800" i="1">
                          <a:latin typeface="Cambria Math" panose="02040503050406030204" pitchFamily="18" charset="0"/>
                          <a:ea typeface="宋体" pitchFamily="2" charset="-122"/>
                          <a:cs typeface="Times New Roman" panose="02020603050405020304" pitchFamily="18" charset="0"/>
                        </a:rPr>
                        <m:t>−</m:t>
                      </m:r>
                      <m:r>
                        <a:rPr lang="en-US" altLang="zh-CN" sz="2800" i="1">
                          <a:latin typeface="Cambria Math" panose="02040503050406030204" pitchFamily="18" charset="0"/>
                          <a:ea typeface="宋体" pitchFamily="2" charset="-122"/>
                          <a:cs typeface="Times New Roman" panose="02020603050405020304" pitchFamily="18" charset="0"/>
                        </a:rPr>
                        <m:t>𝛼</m:t>
                      </m:r>
                      <m:r>
                        <a:rPr lang="en-US" altLang="zh-CN" sz="2800" i="1">
                          <a:latin typeface="Cambria Math" panose="02040503050406030204" pitchFamily="18" charset="0"/>
                          <a:ea typeface="宋体"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effectLst/>
                              <a:latin typeface="Cambria Math" panose="02040503050406030204" pitchFamily="18" charset="0"/>
                              <a:ea typeface="宋体" pitchFamily="2" charset="-122"/>
                              <a:cs typeface="Times New Roman" panose="02020603050405020304" pitchFamily="18" charset="0"/>
                            </a:rPr>
                            <m:t>𝜕</m:t>
                          </m:r>
                          <m:r>
                            <a:rPr lang="en-US" altLang="zh-CN" sz="2000" i="1">
                              <a:effectLst/>
                              <a:latin typeface="Cambria Math" panose="02040503050406030204" pitchFamily="18" charset="0"/>
                              <a:ea typeface="宋体" pitchFamily="2" charset="-122"/>
                              <a:cs typeface="Times New Roman" panose="02020603050405020304" pitchFamily="18" charset="0"/>
                            </a:rPr>
                            <m:t>𝐽</m:t>
                          </m:r>
                          <m:r>
                            <a:rPr lang="en-US" altLang="zh-CN" sz="2000" i="1">
                              <a:effectLst/>
                              <a:latin typeface="Cambria Math" panose="02040503050406030204" pitchFamily="18" charset="0"/>
                              <a:ea typeface="宋体" pitchFamily="2" charset="-122"/>
                              <a:cs typeface="Times New Roman" panose="02020603050405020304" pitchFamily="18" charset="0"/>
                            </a:rPr>
                            <m:t>(</m:t>
                          </m:r>
                          <m:r>
                            <a:rPr lang="en-US" altLang="zh-CN" sz="2000" b="0" i="1" smtClean="0">
                              <a:effectLst/>
                              <a:latin typeface="Cambria Math" panose="02040503050406030204" pitchFamily="18" charset="0"/>
                              <a:ea typeface="宋体" pitchFamily="2" charset="-122"/>
                              <a:cs typeface="Times New Roman" panose="02020603050405020304" pitchFamily="18" charset="0"/>
                            </a:rPr>
                            <m:t>𝑤</m:t>
                          </m:r>
                          <m:r>
                            <a:rPr lang="en-US" altLang="zh-CN" sz="2000" i="1">
                              <a:effectLst/>
                              <a:latin typeface="Cambria Math" panose="02040503050406030204" pitchFamily="18" charset="0"/>
                              <a:ea typeface="宋体" pitchFamily="2" charset="-122"/>
                              <a:cs typeface="Times New Roman" panose="02020603050405020304" pitchFamily="18" charset="0"/>
                            </a:rPr>
                            <m:t>)</m:t>
                          </m:r>
                        </m:num>
                        <m:den>
                          <m:r>
                            <a:rPr lang="en-US" altLang="zh-CN" sz="2000" i="1">
                              <a:effectLst/>
                              <a:latin typeface="Cambria Math" panose="02040503050406030204" pitchFamily="18" charset="0"/>
                              <a:ea typeface="宋体" pitchFamily="2" charset="-122"/>
                              <a:cs typeface="Times New Roman" panose="02020603050405020304" pitchFamily="18" charset="0"/>
                            </a:rPr>
                            <m:t>𝜕</m:t>
                          </m:r>
                          <m:r>
                            <a:rPr lang="en-US" altLang="zh-CN" sz="2000" b="0" i="1" smtClean="0">
                              <a:effectLst/>
                              <a:latin typeface="Cambria Math" panose="02040503050406030204" pitchFamily="18" charset="0"/>
                              <a:ea typeface="宋体" pitchFamily="2" charset="-122"/>
                              <a:cs typeface="Times New Roman" panose="02020603050405020304" pitchFamily="18" charset="0"/>
                            </a:rPr>
                            <m:t>𝑤</m:t>
                          </m:r>
                        </m:den>
                      </m:f>
                    </m:oMath>
                  </m:oMathPara>
                </a14:m>
                <a:endParaRPr lang="zh-CN" altLang="zh-CN" sz="1800" dirty="0">
                  <a:effectLst/>
                  <a:latin typeface="Cambria" panose="02040503050406030204" pitchFamily="18" charset="0"/>
                  <a:cs typeface="Times New Roman" panose="02020603050405020304" pitchFamily="18" charset="0"/>
                </a:endParaRPr>
              </a:p>
              <a:p>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82293" y="1846193"/>
                <a:ext cx="6096000" cy="1324530"/>
              </a:xfrm>
              <a:prstGeom prst="rect">
                <a:avLst/>
              </a:prstGeom>
              <a:blipFill rotWithShape="1">
                <a:blip r:embed="rId3"/>
                <a:stretch>
                  <a:fillRect l="1" t="-19" r="10"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56754" y="3450907"/>
                <a:ext cx="9755940" cy="1718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e>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𝑤</m:t>
                                    </m:r>
                                  </m:e>
                                  <m:sub>
                                    <m:r>
                                      <a:rPr lang="zh-CN" altLang="en-US" i="1">
                                        <a:latin typeface="Cambria Math" panose="02040503050406030204" pitchFamily="18" charset="0"/>
                                      </a:rPr>
                                      <m:t>𝑗</m:t>
                                    </m:r>
                                  </m:sub>
                                </m:sSub>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en-US" altLang="zh-CN" b="0" i="1" smtClean="0">
                                        <a:latin typeface="Cambria Math" panose="02040503050406030204" pitchFamily="18" charset="0"/>
                                      </a:rPr>
                                      <m:t>h</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e>
                              <m:sup>
                                <m:r>
                                  <a:rPr lang="zh-CN" altLang="en-US" i="0">
                                    <a:latin typeface="Cambria Math" panose="02040503050406030204" pitchFamily="18" charset="0"/>
                                  </a:rPr>
                                  <m:t>2</m:t>
                                </m:r>
                              </m:sup>
                            </m:sSup>
                            <m:r>
                              <a:rPr lang="zh-CN" altLang="en-US">
                                <a:latin typeface="Cambria Math" panose="02040503050406030204" pitchFamily="18" charset="0"/>
                              </a:rPr>
                              <m:t>=2⋅</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d>
                              <m:dPr>
                                <m:ctrlPr>
                                  <a:rPr lang="zh-CN" altLang="en-US" i="1">
                                    <a:latin typeface="Cambria Math" panose="02040503050406030204" pitchFamily="18" charset="0"/>
                                  </a:rPr>
                                </m:ctrlPr>
                              </m:dPr>
                              <m:e>
                                <m:r>
                                  <a:rPr lang="en-US" altLang="zh-CN" i="1">
                                    <a:latin typeface="Cambria Math" panose="02040503050406030204" pitchFamily="18" charset="0"/>
                                  </a:rPr>
                                  <m:t>h</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m:t>
                                </m:r>
                              </m:num>
                              <m:den>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𝑤</m:t>
                                    </m:r>
                                  </m:e>
                                  <m:sub>
                                    <m:r>
                                      <a:rPr lang="zh-CN" altLang="en-US" i="1">
                                        <a:latin typeface="Cambria Math" panose="02040503050406030204" pitchFamily="18" charset="0"/>
                                      </a:rPr>
                                      <m:t>𝑗</m:t>
                                    </m:r>
                                  </m:sub>
                                </m:sSub>
                              </m:den>
                            </m:f>
                            <m:d>
                              <m:dPr>
                                <m:ctrlPr>
                                  <a:rPr lang="zh-CN" altLang="en-US" i="1">
                                    <a:latin typeface="Cambria Math" panose="02040503050406030204" pitchFamily="18" charset="0"/>
                                  </a:rPr>
                                </m:ctrlPr>
                              </m:dPr>
                              <m:e>
                                <m:r>
                                  <a:rPr lang="en-US" altLang="zh-CN" i="1">
                                    <a:latin typeface="Cambria Math" panose="02040503050406030204" pitchFamily="18" charset="0"/>
                                  </a:rPr>
                                  <m:t>h</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e>
                        </m:mr>
                        <m:mr>
                          <m:e/>
                          <m:e/>
                        </m:mr>
                        <m:mr>
                          <m:e/>
                          <m:e/>
                        </m:mr>
                        <m:mr>
                          <m:e/>
                          <m:e/>
                        </m:mr>
                      </m:m>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756754" y="3450907"/>
                <a:ext cx="9755940" cy="1718676"/>
              </a:xfrm>
              <a:prstGeom prst="rect">
                <a:avLst/>
              </a:prstGeom>
              <a:blipFill rotWithShape="1">
                <a:blip r:embed="rId4"/>
                <a:stretch>
                  <a:fillRect l="-4" t="-18" r="1"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90730" y="3429172"/>
                <a:ext cx="1432765" cy="8988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zh-CN" i="1" smtClean="0">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𝑗</m:t>
                              </m:r>
                            </m:sub>
                          </m:sSub>
                        </m:den>
                      </m:f>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b="0" i="1" smtClean="0">
                          <a:latin typeface="Cambria Math" panose="02040503050406030204" pitchFamily="18" charset="0"/>
                        </a:rPr>
                        <m:t>𝑤</m:t>
                      </m:r>
                      <m:r>
                        <a:rPr lang="en-US" altLang="zh-CN" i="1">
                          <a:latin typeface="Cambria Math" panose="02040503050406030204" pitchFamily="18" charset="0"/>
                        </a:rPr>
                        <m:t>)</m:t>
                      </m:r>
                    </m:oMath>
                  </m:oMathPara>
                </a14:m>
                <a:endParaRPr lang="zh-CN" altLang="zh-CN" dirty="0"/>
              </a:p>
            </p:txBody>
          </p:sp>
        </mc:Choice>
        <mc:Fallback xmlns="">
          <p:sp>
            <p:nvSpPr>
              <p:cNvPr id="7" name="矩形 6"/>
              <p:cNvSpPr>
                <a:spLocks noRot="1" noChangeAspect="1" noMove="1" noResize="1" noEditPoints="1" noAdjustHandles="1" noChangeArrowheads="1" noChangeShapeType="1" noTextEdit="1"/>
              </p:cNvSpPr>
              <p:nvPr/>
            </p:nvSpPr>
            <p:spPr>
              <a:xfrm>
                <a:off x="790730" y="3429172"/>
                <a:ext cx="1432765" cy="898836"/>
              </a:xfrm>
              <a:prstGeom prst="rect">
                <a:avLst/>
              </a:prstGeom>
              <a:blipFill rotWithShape="1">
                <a:blip r:embed="rId5"/>
                <a:stretch>
                  <a:fillRect l="-11" t="-19" r="25"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12821" y="2634501"/>
                <a:ext cx="3683380"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𝐽</m:t>
                      </m:r>
                      <m:r>
                        <a:rPr lang="zh-CN" altLang="en-US" i="0">
                          <a:latin typeface="Cambria Math" panose="02040503050406030204" pitchFamily="18" charset="0"/>
                        </a:rPr>
                        <m:t>(</m:t>
                      </m:r>
                      <m:r>
                        <a:rPr lang="en-US" altLang="zh-CN" b="0" i="1" smtClean="0">
                          <a:latin typeface="Cambria Math" panose="02040503050406030204" pitchFamily="18" charset="0"/>
                        </a:rPr>
                        <m:t>𝑤</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en-US" altLang="zh-CN" b="0" i="1" smtClean="0">
                                  <a:latin typeface="Cambria Math" panose="02040503050406030204" pitchFamily="18" charset="0"/>
                                </a:rPr>
                                <m:t>h</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e>
                        <m:sup>
                          <m:r>
                            <a:rPr lang="zh-CN" altLang="en-US" i="0">
                              <a:latin typeface="Cambria Math" panose="02040503050406030204" pitchFamily="18" charset="0"/>
                            </a:rPr>
                            <m:t>2</m:t>
                          </m:r>
                        </m:sup>
                      </m:sSup>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912821" y="2634501"/>
                <a:ext cx="3683380" cy="783804"/>
              </a:xfrm>
              <a:prstGeom prst="rect">
                <a:avLst/>
              </a:prstGeom>
              <a:blipFill rotWithShape="1">
                <a:blip r:embed="rId6"/>
                <a:stretch>
                  <a:fillRect l="-9" t="-66" r="2" b="13"/>
                </a:stretch>
              </a:blipFill>
            </p:spPr>
            <p:txBody>
              <a:bodyPr/>
              <a:lstStyle/>
              <a:p>
                <a:r>
                  <a:rPr lang="zh-CN" altLang="en-US">
                    <a:noFill/>
                  </a:rPr>
                  <a:t> </a:t>
                </a:r>
              </a:p>
            </p:txBody>
          </p:sp>
        </mc:Fallback>
      </mc:AlternateContent>
      <p:sp>
        <p:nvSpPr>
          <p:cNvPr id="10" name="矩形 9"/>
          <p:cNvSpPr/>
          <p:nvPr/>
        </p:nvSpPr>
        <p:spPr>
          <a:xfrm>
            <a:off x="717203" y="2071426"/>
            <a:ext cx="800219" cy="461665"/>
          </a:xfrm>
          <a:prstGeom prst="rect">
            <a:avLst/>
          </a:prstGeom>
        </p:spPr>
        <p:txBody>
          <a:bodyPr wrap="none">
            <a:spAutoFit/>
          </a:bodyPr>
          <a:lstStyle/>
          <a:p>
            <a:r>
              <a:rPr lang="zh-CN" altLang="en-US" sz="2400" b="1" dirty="0"/>
              <a:t>推导</a:t>
            </a:r>
            <a:endParaRPr lang="zh-CN" altLang="en-US" sz="2400" dirty="0"/>
          </a:p>
        </p:txBody>
      </p:sp>
      <mc:AlternateContent xmlns:mc="http://schemas.openxmlformats.org/markup-compatibility/2006" xmlns:a14="http://schemas.microsoft.com/office/drawing/2010/main">
        <mc:Choice Requires="a14">
          <p:sp>
            <p:nvSpPr>
              <p:cNvPr id="26" name="矩形 25"/>
              <p:cNvSpPr/>
              <p:nvPr/>
            </p:nvSpPr>
            <p:spPr>
              <a:xfrm>
                <a:off x="4414932" y="2077831"/>
                <a:ext cx="64858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h</m:t>
                      </m:r>
                      <m:d>
                        <m:dPr>
                          <m:ctrlPr>
                            <a:rPr lang="zh-CN" altLang="zh-CN" i="1">
                              <a:effectLst/>
                              <a:latin typeface="Cambria Math" panose="02040503050406030204" pitchFamily="18" charset="0"/>
                              <a:ea typeface="Cambria Math" panose="02040503050406030204" pitchFamily="18" charset="0"/>
                            </a:rPr>
                          </m:ctrlPr>
                        </m:dPr>
                        <m:e>
                          <m:r>
                            <a:rPr lang="en-US" altLang="zh-CN" i="1">
                              <a:effectLst/>
                              <a:latin typeface="Cambria Math" panose="02040503050406030204" pitchFamily="18" charset="0"/>
                              <a:ea typeface="宋体" pitchFamily="2" charset="-122"/>
                              <a:cs typeface="Times New Roman" panose="02020603050405020304" pitchFamily="18" charset="0"/>
                            </a:rPr>
                            <m:t>𝑥</m:t>
                          </m:r>
                        </m:e>
                      </m:d>
                      <m:r>
                        <a:rPr lang="en-US" altLang="zh-CN" i="1">
                          <a:effectLst/>
                          <a:latin typeface="Cambria Math" panose="02040503050406030204" pitchFamily="18" charset="0"/>
                          <a:ea typeface="宋体"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宋体" pitchFamily="2" charset="-122"/>
                              <a:cs typeface="Times New Roman" panose="02020603050405020304" pitchFamily="18" charset="0"/>
                            </a:rPr>
                            <m:t>𝑤</m:t>
                          </m:r>
                        </m:e>
                        <m:sup>
                          <m:r>
                            <a:rPr lang="en-US" altLang="zh-CN" i="1">
                              <a:effectLst/>
                              <a:latin typeface="Cambria Math" panose="02040503050406030204" pitchFamily="18" charset="0"/>
                              <a:ea typeface="宋体" pitchFamily="2" charset="-122"/>
                              <a:cs typeface="Times New Roman" panose="02020603050405020304" pitchFamily="18" charset="0"/>
                            </a:rPr>
                            <m:t>𝑇</m:t>
                          </m:r>
                        </m:sup>
                      </m:sSup>
                      <m:r>
                        <a:rPr lang="en-US" altLang="zh-CN" i="1">
                          <a:effectLst/>
                          <a:latin typeface="Cambria Math" panose="02040503050406030204" pitchFamily="18" charset="0"/>
                          <a:ea typeface="宋体" pitchFamily="2" charset="-122"/>
                          <a:cs typeface="Times New Roman" panose="02020603050405020304" pitchFamily="18" charset="0"/>
                        </a:rPr>
                        <m:t>𝑋</m:t>
                      </m:r>
                      <m:r>
                        <a:rPr lang="en-US" altLang="zh-CN" i="1">
                          <a:effectLst/>
                          <a:latin typeface="Cambria Math" panose="02040503050406030204" pitchFamily="18" charset="0"/>
                          <a:ea typeface="宋体"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0" i="1" smtClean="0">
                              <a:effectLst/>
                              <a:latin typeface="Cambria Math" panose="02040503050406030204" pitchFamily="18" charset="0"/>
                              <a:ea typeface="宋体" pitchFamily="2" charset="-122"/>
                              <a:cs typeface="Times New Roman" panose="02020603050405020304" pitchFamily="18" charset="0"/>
                            </a:rPr>
                            <m:t>𝑤</m:t>
                          </m:r>
                        </m:e>
                        <m:sub>
                          <m:r>
                            <a:rPr lang="en-US" altLang="zh-CN" i="1">
                              <a:effectLst/>
                              <a:latin typeface="Cambria Math" panose="02040503050406030204" pitchFamily="18" charset="0"/>
                              <a:ea typeface="宋体" pitchFamily="2" charset="-122"/>
                              <a:cs typeface="Times New Roman" panose="02020603050405020304" pitchFamily="18" charset="0"/>
                            </a:rPr>
                            <m:t>0</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itchFamily="2" charset="-122"/>
                              <a:cs typeface="Times New Roman" panose="02020603050405020304" pitchFamily="18" charset="0"/>
                            </a:rPr>
                            <m:t>𝑥</m:t>
                          </m:r>
                        </m:e>
                        <m:sub>
                          <m:r>
                            <a:rPr lang="en-US" altLang="zh-CN" i="1">
                              <a:effectLst/>
                              <a:latin typeface="Cambria Math" panose="02040503050406030204" pitchFamily="18" charset="0"/>
                              <a:ea typeface="宋体" pitchFamily="2" charset="-122"/>
                              <a:cs typeface="Times New Roman" panose="02020603050405020304" pitchFamily="18" charset="0"/>
                            </a:rPr>
                            <m:t>0</m:t>
                          </m:r>
                        </m:sub>
                      </m:sSub>
                      <m:r>
                        <a:rPr lang="en-US" altLang="zh-CN" i="1">
                          <a:effectLst/>
                          <a:latin typeface="Cambria Math" panose="02040503050406030204" pitchFamily="18" charset="0"/>
                          <a:ea typeface="宋体"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0" i="1" smtClean="0">
                              <a:effectLst/>
                              <a:latin typeface="Cambria Math" panose="02040503050406030204" pitchFamily="18" charset="0"/>
                              <a:ea typeface="宋体" pitchFamily="2" charset="-122"/>
                              <a:cs typeface="Times New Roman" panose="02020603050405020304" pitchFamily="18" charset="0"/>
                            </a:rPr>
                            <m:t>𝑤</m:t>
                          </m:r>
                        </m:e>
                        <m:sub>
                          <m:r>
                            <a:rPr lang="en-US" altLang="zh-CN" i="1">
                              <a:effectLst/>
                              <a:latin typeface="Cambria Math" panose="02040503050406030204" pitchFamily="18" charset="0"/>
                              <a:ea typeface="宋体" pitchFamily="2" charset="-122"/>
                              <a:cs typeface="Times New Roman" panose="02020603050405020304" pitchFamily="18" charset="0"/>
                            </a:rPr>
                            <m:t>1</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itchFamily="2" charset="-122"/>
                              <a:cs typeface="Times New Roman" panose="02020603050405020304" pitchFamily="18" charset="0"/>
                            </a:rPr>
                            <m:t>𝑥</m:t>
                          </m:r>
                        </m:e>
                        <m:sub>
                          <m:r>
                            <a:rPr lang="en-US" altLang="zh-CN" i="1">
                              <a:effectLst/>
                              <a:latin typeface="Cambria Math" panose="02040503050406030204" pitchFamily="18" charset="0"/>
                              <a:ea typeface="宋体" pitchFamily="2" charset="-122"/>
                              <a:cs typeface="Times New Roman" panose="02020603050405020304" pitchFamily="18" charset="0"/>
                            </a:rPr>
                            <m:t>1</m:t>
                          </m:r>
                        </m:sub>
                      </m:sSub>
                      <m:r>
                        <a:rPr lang="en-US" altLang="zh-CN" i="1">
                          <a:effectLst/>
                          <a:latin typeface="Cambria Math" panose="02040503050406030204" pitchFamily="18" charset="0"/>
                          <a:ea typeface="宋体"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0" i="1" smtClean="0">
                              <a:effectLst/>
                              <a:latin typeface="Cambria Math" panose="02040503050406030204" pitchFamily="18" charset="0"/>
                              <a:ea typeface="宋体" pitchFamily="2" charset="-122"/>
                              <a:cs typeface="Times New Roman" panose="02020603050405020304" pitchFamily="18" charset="0"/>
                            </a:rPr>
                            <m:t>𝑤</m:t>
                          </m:r>
                        </m:e>
                        <m:sub>
                          <m:r>
                            <a:rPr lang="en-US" altLang="zh-CN" i="1">
                              <a:effectLst/>
                              <a:latin typeface="Cambria Math" panose="02040503050406030204" pitchFamily="18" charset="0"/>
                              <a:ea typeface="宋体" pitchFamily="2" charset="-122"/>
                              <a:cs typeface="Times New Roman" panose="02020603050405020304" pitchFamily="18" charset="0"/>
                            </a:rPr>
                            <m:t>2</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itchFamily="2" charset="-122"/>
                              <a:cs typeface="Times New Roman" panose="02020603050405020304" pitchFamily="18" charset="0"/>
                            </a:rPr>
                            <m:t>𝑥</m:t>
                          </m:r>
                        </m:e>
                        <m:sub>
                          <m:r>
                            <a:rPr lang="en-US" altLang="zh-CN" i="1">
                              <a:effectLst/>
                              <a:latin typeface="Cambria Math" panose="02040503050406030204" pitchFamily="18" charset="0"/>
                              <a:ea typeface="宋体" pitchFamily="2" charset="-122"/>
                              <a:cs typeface="Times New Roman" panose="02020603050405020304" pitchFamily="18" charset="0"/>
                            </a:rPr>
                            <m:t>2</m:t>
                          </m:r>
                        </m:sub>
                      </m:sSub>
                      <m:r>
                        <a:rPr lang="en-US" altLang="zh-CN" i="1">
                          <a:effectLst/>
                          <a:latin typeface="Cambria Math" panose="02040503050406030204" pitchFamily="18" charset="0"/>
                          <a:ea typeface="宋体"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0" i="1" smtClean="0">
                              <a:effectLst/>
                              <a:latin typeface="Cambria Math" panose="02040503050406030204" pitchFamily="18" charset="0"/>
                              <a:ea typeface="宋体" pitchFamily="2" charset="-122"/>
                              <a:cs typeface="Times New Roman" panose="02020603050405020304" pitchFamily="18" charset="0"/>
                            </a:rPr>
                            <m:t>𝑤</m:t>
                          </m:r>
                        </m:e>
                        <m:sub>
                          <m:r>
                            <a:rPr lang="en-US" altLang="zh-CN" i="1">
                              <a:effectLst/>
                              <a:latin typeface="Cambria Math" panose="02040503050406030204" pitchFamily="18" charset="0"/>
                              <a:ea typeface="宋体" pitchFamily="2" charset="-122"/>
                              <a:cs typeface="Times New Roman" panose="02020603050405020304" pitchFamily="18" charset="0"/>
                            </a:rPr>
                            <m:t>𝑛</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itchFamily="2" charset="-122"/>
                              <a:cs typeface="Times New Roman" panose="02020603050405020304" pitchFamily="18" charset="0"/>
                            </a:rPr>
                            <m:t>𝑥</m:t>
                          </m:r>
                        </m:e>
                        <m:sub>
                          <m:r>
                            <a:rPr lang="en-US" altLang="zh-CN" i="1">
                              <a:effectLst/>
                              <a:latin typeface="Cambria Math" panose="02040503050406030204" pitchFamily="18" charset="0"/>
                              <a:ea typeface="宋体" pitchFamily="2" charset="-122"/>
                              <a:cs typeface="Times New Roman" panose="02020603050405020304" pitchFamily="18" charset="0"/>
                            </a:rPr>
                            <m:t>𝑛</m:t>
                          </m:r>
                        </m:sub>
                      </m:sSub>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4414932" y="2077831"/>
                <a:ext cx="6485814" cy="461665"/>
              </a:xfrm>
              <a:prstGeom prst="rect">
                <a:avLst/>
              </a:prstGeom>
              <a:blipFill rotWithShape="1">
                <a:blip r:embed="rId7"/>
                <a:stretch>
                  <a:fillRect l="-6" t="-24" r="-171" b="-2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175285" y="4345202"/>
                <a:ext cx="5934638" cy="10951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h</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d>
                                    <m:dPr>
                                      <m:ctrlPr>
                                        <a:rPr lang="zh-CN"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d>
                                <m:dPr>
                                  <m:ctrlPr>
                                    <a:rPr lang="zh-CN"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den>
                      </m:f>
                      <m:r>
                        <a:rPr lang="en-US" altLang="zh-CN" i="1">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m:t>
                          </m:r>
                        </m:e>
                      </m:nary>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2175285" y="4345202"/>
                <a:ext cx="5934638" cy="1095108"/>
              </a:xfrm>
              <a:prstGeom prst="rect">
                <a:avLst/>
              </a:prstGeom>
              <a:blipFill rotWithShape="1">
                <a:blip r:embed="rId8"/>
                <a:stretch>
                  <a:fillRect l="-7" t="-49" r="6"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223495" y="5819532"/>
                <a:ext cx="3162725" cy="5249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d>
                        <m:dPr>
                          <m:ctrlPr>
                            <a:rPr lang="zh-CN" altLang="en-US" i="1">
                              <a:latin typeface="Cambria Math" panose="02040503050406030204" pitchFamily="18" charset="0"/>
                            </a:rPr>
                          </m:ctrlPr>
                        </m:dPr>
                        <m:e>
                          <m:r>
                            <a:rPr lang="en-US" altLang="zh-CN" i="1">
                              <a:latin typeface="Cambria Math" panose="02040503050406030204" pitchFamily="18" charset="0"/>
                            </a:rPr>
                            <m:t>h</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223495" y="5819532"/>
                <a:ext cx="3162725" cy="524952"/>
              </a:xfrm>
              <a:prstGeom prst="rect">
                <a:avLst/>
              </a:prstGeom>
              <a:blipFill rotWithShape="1">
                <a:blip r:embed="rId9"/>
                <a:stretch>
                  <a:fillRect l="-11" t="-75" r="5" b="3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梯度下降的三种形式</a:t>
            </a:r>
          </a:p>
        </p:txBody>
      </p: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文本框 16"/>
          <p:cNvSpPr txBox="1"/>
          <p:nvPr/>
        </p:nvSpPr>
        <p:spPr>
          <a:xfrm>
            <a:off x="548882" y="1505128"/>
            <a:ext cx="8263021" cy="461665"/>
          </a:xfrm>
          <a:prstGeom prst="rect">
            <a:avLst/>
          </a:prstGeom>
          <a:noFill/>
        </p:spPr>
        <p:txBody>
          <a:bodyPr wrap="square" rtlCol="0">
            <a:spAutoFit/>
          </a:bodyPr>
          <a:lstStyle/>
          <a:p>
            <a:r>
              <a:rPr lang="zh-CN" altLang="en-US" sz="2400" b="1" dirty="0">
                <a:solidFill>
                  <a:srgbClr val="FF0000"/>
                </a:solidFill>
                <a:latin typeface="+mj-ea"/>
                <a:ea typeface="+mj-ea"/>
              </a:rPr>
              <a:t>随机</a:t>
            </a:r>
            <a:r>
              <a:rPr lang="zh-CN" altLang="zh-CN" sz="2400" b="1" dirty="0">
                <a:solidFill>
                  <a:srgbClr val="FF0000"/>
                </a:solidFill>
                <a:latin typeface="+mj-ea"/>
                <a:ea typeface="+mj-ea"/>
              </a:rPr>
              <a:t>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Stochastic Gradient Descent</a:t>
            </a:r>
            <a:r>
              <a:rPr lang="zh-CN" altLang="en-US" sz="2400" b="1" dirty="0">
                <a:solidFill>
                  <a:srgbClr val="FF0000"/>
                </a:solidFill>
                <a:latin typeface="+mj-ea"/>
                <a:ea typeface="+mj-ea"/>
              </a:rPr>
              <a:t>）</a:t>
            </a:r>
          </a:p>
        </p:txBody>
      </p:sp>
      <p:sp>
        <p:nvSpPr>
          <p:cNvPr id="18" name="矩形 17"/>
          <p:cNvSpPr/>
          <p:nvPr/>
        </p:nvSpPr>
        <p:spPr>
          <a:xfrm>
            <a:off x="548882" y="2102663"/>
            <a:ext cx="10328383" cy="830997"/>
          </a:xfrm>
          <a:prstGeom prst="rect">
            <a:avLst/>
          </a:prstGeom>
        </p:spPr>
        <p:txBody>
          <a:bodyPr wrap="square">
            <a:spAutoFit/>
          </a:bodyPr>
          <a:lstStyle/>
          <a:p>
            <a:r>
              <a:rPr lang="zh-CN" altLang="zh-CN" kern="100" dirty="0">
                <a:latin typeface="微软雅黑" panose="020B0503020204020204" pitchFamily="34" charset="-122"/>
                <a:cs typeface="Times New Roman" panose="02020603050405020304" pitchFamily="18" charset="0"/>
              </a:rPr>
              <a:t>梯度下降的每一步中，</a:t>
            </a:r>
            <a:r>
              <a:rPr lang="zh-CN" altLang="en-US" kern="100" dirty="0">
                <a:latin typeface="微软雅黑" panose="020B0503020204020204" pitchFamily="34" charset="-122"/>
                <a:cs typeface="Times New Roman" panose="02020603050405020304" pitchFamily="18" charset="0"/>
              </a:rPr>
              <a:t>用到</a:t>
            </a:r>
            <a:r>
              <a:rPr lang="zh-CN" altLang="en-US" kern="100" dirty="0">
                <a:solidFill>
                  <a:srgbClr val="FF0000"/>
                </a:solidFill>
                <a:latin typeface="微软雅黑" panose="020B0503020204020204" pitchFamily="34" charset="-122"/>
                <a:cs typeface="Times New Roman" panose="02020603050405020304" pitchFamily="18" charset="0"/>
              </a:rPr>
              <a:t>一个</a:t>
            </a:r>
            <a:r>
              <a:rPr lang="zh-CN" altLang="en-US" kern="100" dirty="0">
                <a:latin typeface="微软雅黑" panose="020B0503020204020204" pitchFamily="34" charset="-122"/>
                <a:cs typeface="Times New Roman" panose="02020603050405020304" pitchFamily="18" charset="0"/>
              </a:rPr>
              <a:t>样本，</a:t>
            </a:r>
            <a:r>
              <a:rPr lang="zh-CN" altLang="zh-CN" kern="100" dirty="0">
                <a:latin typeface="微软雅黑" panose="020B0503020204020204" pitchFamily="34" charset="-122"/>
                <a:cs typeface="Times New Roman" panose="02020603050405020304" pitchFamily="18" charset="0"/>
              </a:rPr>
              <a:t>在每一次计算之后便更新参数，而不需要首先将所有的训练集求和</a:t>
            </a:r>
            <a:endParaRPr lang="zh-CN" altLang="en-US" kern="100" dirty="0">
              <a:latin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027594" y="3125833"/>
                <a:ext cx="6411119" cy="1839927"/>
              </a:xfrm>
              <a:prstGeom prst="rect">
                <a:avLst/>
              </a:prstGeom>
            </p:spPr>
            <p:txBody>
              <a:bodyPr wrap="square">
                <a:spAutoFit/>
              </a:bodyPr>
              <a:lstStyle/>
              <a:p>
                <a:pPr indent="267970" algn="just">
                  <a:lnSpc>
                    <a:spcPct val="150000"/>
                  </a:lnSpc>
                  <a:spcAft>
                    <a:spcPts val="0"/>
                  </a:spcAft>
                </a:pPr>
                <a:r>
                  <a:rPr lang="zh-CN" altLang="en-US" b="1" kern="100" dirty="0">
                    <a:latin typeface="微软雅黑" panose="020B0503020204020204" pitchFamily="34" charset="-122"/>
                    <a:cs typeface="Times New Roman" panose="02020603050405020304" pitchFamily="18" charset="0"/>
                  </a:rPr>
                  <a:t>参数更新</a:t>
                </a:r>
                <a:endParaRPr lang="zh-CN" altLang="zh-CN" sz="1800" kern="100" dirty="0">
                  <a:effectLst/>
                  <a:latin typeface="微软雅黑" panose="020B0503020204020204" pitchFamily="34" charset="-122"/>
                  <a:cs typeface="Times New Roman" panose="02020603050405020304" pitchFamily="18" charset="0"/>
                </a:endParaRPr>
              </a:p>
              <a:p>
                <a:pPr marL="400050" indent="-133350" algn="just">
                  <a:lnSpc>
                    <a:spcPct val="150000"/>
                  </a:lnSpc>
                  <a:spcAft>
                    <a:spcPts val="0"/>
                  </a:spcAft>
                </a:pPr>
                <a14:m>
                  <m:oMath xmlns:m="http://schemas.openxmlformats.org/officeDocument/2006/math">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ea typeface="宋体" pitchFamily="2" charset="-122"/>
                            <a:cs typeface="Times New Roman" panose="02020603050405020304" pitchFamily="18" charset="0"/>
                          </a:rPr>
                          <m:t>𝑤</m:t>
                        </m:r>
                      </m:e>
                      <m:sub>
                        <m:r>
                          <a:rPr lang="en-US" altLang="zh-CN" sz="2800" i="1" kern="100">
                            <a:latin typeface="Cambria Math" panose="02040503050406030204" pitchFamily="18" charset="0"/>
                            <a:ea typeface="宋体" pitchFamily="2" charset="-122"/>
                            <a:cs typeface="Times New Roman" panose="02020603050405020304" pitchFamily="18" charset="0"/>
                          </a:rPr>
                          <m:t>𝑗</m:t>
                        </m:r>
                      </m:sub>
                    </m:sSub>
                    <m:r>
                      <a:rPr lang="en-US" altLang="zh-CN" sz="2800" i="1" kern="100">
                        <a:effectLst/>
                        <a:latin typeface="Cambria Math" panose="02040503050406030204" pitchFamily="18" charset="0"/>
                        <a:ea typeface="宋体" pitchFamily="2" charset="-122"/>
                        <a:cs typeface="Times New Roman" panose="02020603050405020304" pitchFamily="18" charset="0"/>
                      </a:rPr>
                      <m:t>:=</m:t>
                    </m:r>
                    <m:sSub>
                      <m:sSub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kern="100" smtClean="0">
                            <a:effectLst/>
                            <a:latin typeface="Cambria Math" panose="02040503050406030204" pitchFamily="18" charset="0"/>
                            <a:ea typeface="宋体" pitchFamily="2" charset="-122"/>
                            <a:cs typeface="Times New Roman" panose="02020603050405020304" pitchFamily="18" charset="0"/>
                          </a:rPr>
                          <m:t>𝑤</m:t>
                        </m:r>
                      </m:e>
                      <m:sub>
                        <m:r>
                          <a:rPr lang="en-US" altLang="zh-CN" sz="2800" i="1" kern="100">
                            <a:effectLst/>
                            <a:latin typeface="Cambria Math" panose="02040503050406030204" pitchFamily="18" charset="0"/>
                            <a:ea typeface="宋体" pitchFamily="2" charset="-122"/>
                            <a:cs typeface="Times New Roman" panose="02020603050405020304" pitchFamily="18" charset="0"/>
                          </a:rPr>
                          <m:t>𝑗</m:t>
                        </m:r>
                      </m:sub>
                    </m:sSub>
                    <m:r>
                      <a:rPr lang="en-US" altLang="zh-CN" sz="2800" i="1" kern="100">
                        <a:effectLst/>
                        <a:latin typeface="Cambria Math" panose="02040503050406030204" pitchFamily="18" charset="0"/>
                        <a:ea typeface="宋体" pitchFamily="2" charset="-122"/>
                        <a:cs typeface="Times New Roman" panose="02020603050405020304" pitchFamily="18" charset="0"/>
                      </a:rPr>
                      <m:t>−</m:t>
                    </m:r>
                    <m:r>
                      <a:rPr lang="en-US" altLang="zh-CN" sz="2800" i="1" kern="100">
                        <a:effectLst/>
                        <a:latin typeface="Cambria Math" panose="02040503050406030204" pitchFamily="18" charset="0"/>
                        <a:ea typeface="宋体" pitchFamily="2" charset="-122"/>
                        <a:cs typeface="Times New Roman" panose="02020603050405020304" pitchFamily="18" charset="0"/>
                      </a:rPr>
                      <m:t>𝛼</m:t>
                    </m:r>
                    <m:d>
                      <m:d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0" i="1" kern="100" smtClean="0">
                            <a:effectLst/>
                            <a:latin typeface="Cambria Math" panose="02040503050406030204" pitchFamily="18" charset="0"/>
                            <a:ea typeface="Cambria Math" panose="02040503050406030204" pitchFamily="18" charset="0"/>
                            <a:cs typeface="Times New Roman" panose="02020603050405020304" pitchFamily="18" charset="0"/>
                          </a:rPr>
                          <m:t>h</m:t>
                        </m:r>
                        <m:d>
                          <m:d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kern="100">
                                    <a:effectLst/>
                                    <a:latin typeface="Cambria Math" panose="02040503050406030204" pitchFamily="18" charset="0"/>
                                    <a:ea typeface="宋体" pitchFamily="2" charset="-122"/>
                                    <a:cs typeface="Times New Roman" panose="02020603050405020304" pitchFamily="18" charset="0"/>
                                  </a:rPr>
                                  <m:t>𝑥</m:t>
                                </m:r>
                              </m:e>
                              <m:sup>
                                <m:r>
                                  <a:rPr lang="en-US" altLang="zh-CN" sz="2800" i="1" kern="100">
                                    <a:effectLst/>
                                    <a:latin typeface="Cambria Math" panose="02040503050406030204" pitchFamily="18" charset="0"/>
                                    <a:ea typeface="宋体" pitchFamily="2" charset="-122"/>
                                    <a:cs typeface="Times New Roman" panose="02020603050405020304" pitchFamily="18" charset="0"/>
                                  </a:rPr>
                                  <m:t>(</m:t>
                                </m:r>
                                <m:r>
                                  <a:rPr lang="en-US" altLang="zh-CN" sz="2800" i="1" kern="100">
                                    <a:effectLst/>
                                    <a:latin typeface="Cambria Math" panose="02040503050406030204" pitchFamily="18" charset="0"/>
                                    <a:ea typeface="宋体" pitchFamily="2" charset="-122"/>
                                    <a:cs typeface="Times New Roman" panose="02020603050405020304" pitchFamily="18" charset="0"/>
                                  </a:rPr>
                                  <m:t>𝑖</m:t>
                                </m:r>
                                <m:r>
                                  <a:rPr lang="en-US" altLang="zh-CN" sz="2800" i="1" kern="100">
                                    <a:effectLst/>
                                    <a:latin typeface="Cambria Math" panose="02040503050406030204" pitchFamily="18" charset="0"/>
                                    <a:ea typeface="宋体" pitchFamily="2" charset="-122"/>
                                    <a:cs typeface="Times New Roman" panose="02020603050405020304" pitchFamily="18" charset="0"/>
                                  </a:rPr>
                                  <m:t>)</m:t>
                                </m:r>
                              </m:sup>
                            </m:sSup>
                          </m:e>
                        </m:d>
                        <m:r>
                          <a:rPr lang="en-US" altLang="zh-CN" sz="2800" i="1" kern="100">
                            <a:effectLst/>
                            <a:latin typeface="Cambria Math" panose="02040503050406030204" pitchFamily="18" charset="0"/>
                            <a:ea typeface="宋体" pitchFamily="2" charset="-122"/>
                            <a:cs typeface="Times New Roman" panose="02020603050405020304" pitchFamily="18" charset="0"/>
                          </a:rPr>
                          <m:t>−</m:t>
                        </m:r>
                        <m:sSup>
                          <m:sSup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kern="100">
                                <a:effectLst/>
                                <a:latin typeface="Cambria Math" panose="02040503050406030204" pitchFamily="18" charset="0"/>
                                <a:ea typeface="宋体" pitchFamily="2" charset="-122"/>
                                <a:cs typeface="Times New Roman" panose="02020603050405020304" pitchFamily="18" charset="0"/>
                              </a:rPr>
                              <m:t>𝑦</m:t>
                            </m:r>
                          </m:e>
                          <m:sup>
                            <m:r>
                              <a:rPr lang="en-US" altLang="zh-CN" sz="2800" i="1" kern="100">
                                <a:effectLst/>
                                <a:latin typeface="Cambria Math" panose="02040503050406030204" pitchFamily="18" charset="0"/>
                                <a:ea typeface="宋体" pitchFamily="2" charset="-122"/>
                                <a:cs typeface="Times New Roman" panose="02020603050405020304" pitchFamily="18" charset="0"/>
                              </a:rPr>
                              <m:t>(</m:t>
                            </m:r>
                            <m:r>
                              <a:rPr lang="en-US" altLang="zh-CN" sz="2800" i="1" kern="100">
                                <a:effectLst/>
                                <a:latin typeface="Cambria Math" panose="02040503050406030204" pitchFamily="18" charset="0"/>
                                <a:ea typeface="宋体" pitchFamily="2" charset="-122"/>
                                <a:cs typeface="Times New Roman" panose="02020603050405020304" pitchFamily="18" charset="0"/>
                              </a:rPr>
                              <m:t>𝑖</m:t>
                            </m:r>
                            <m:r>
                              <a:rPr lang="en-US" altLang="zh-CN" sz="2800" i="1" kern="100">
                                <a:effectLst/>
                                <a:latin typeface="Cambria Math" panose="02040503050406030204" pitchFamily="18" charset="0"/>
                                <a:ea typeface="宋体" pitchFamily="2" charset="-122"/>
                                <a:cs typeface="Times New Roman" panose="02020603050405020304" pitchFamily="18" charset="0"/>
                              </a:rPr>
                              <m:t>)</m:t>
                            </m:r>
                          </m:sup>
                        </m:sSup>
                      </m:e>
                    </m:d>
                    <m:sSup>
                      <m:sSup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effectLst/>
                                <a:latin typeface="Cambria Math" panose="02040503050406030204" pitchFamily="18" charset="0"/>
                                <a:ea typeface="宋体" pitchFamily="2" charset="-122"/>
                                <a:cs typeface="Times New Roman" panose="02020603050405020304" pitchFamily="18" charset="0"/>
                              </a:rPr>
                              <m:t>𝑥</m:t>
                            </m:r>
                          </m:e>
                          <m:sub>
                            <m:r>
                              <a:rPr lang="en-US" altLang="zh-CN" sz="2800" i="1" kern="100">
                                <a:effectLst/>
                                <a:latin typeface="Cambria Math" panose="02040503050406030204" pitchFamily="18" charset="0"/>
                                <a:ea typeface="宋体" pitchFamily="2" charset="-122"/>
                                <a:cs typeface="Times New Roman" panose="02020603050405020304" pitchFamily="18" charset="0"/>
                              </a:rPr>
                              <m:t>𝑗</m:t>
                            </m:r>
                          </m:sub>
                        </m:sSub>
                      </m:e>
                      <m:sup>
                        <m:r>
                          <a:rPr lang="en-US" altLang="zh-CN" sz="2800" i="1" kern="100">
                            <a:effectLst/>
                            <a:latin typeface="Cambria Math" panose="02040503050406030204" pitchFamily="18" charset="0"/>
                            <a:ea typeface="宋体" pitchFamily="2" charset="-122"/>
                            <a:cs typeface="Times New Roman" panose="02020603050405020304" pitchFamily="18" charset="0"/>
                          </a:rPr>
                          <m:t>(</m:t>
                        </m:r>
                        <m:r>
                          <a:rPr lang="en-US" altLang="zh-CN" sz="2800" i="1" kern="100">
                            <a:effectLst/>
                            <a:latin typeface="Cambria Math" panose="02040503050406030204" pitchFamily="18" charset="0"/>
                            <a:ea typeface="宋体" pitchFamily="2" charset="-122"/>
                            <a:cs typeface="Times New Roman" panose="02020603050405020304" pitchFamily="18" charset="0"/>
                          </a:rPr>
                          <m:t>𝑖</m:t>
                        </m:r>
                        <m:r>
                          <a:rPr lang="en-US" altLang="zh-CN" sz="2800" i="1" kern="100">
                            <a:effectLst/>
                            <a:latin typeface="Cambria Math" panose="02040503050406030204" pitchFamily="18" charset="0"/>
                            <a:ea typeface="宋体" pitchFamily="2" charset="-122"/>
                            <a:cs typeface="Times New Roman" panose="02020603050405020304" pitchFamily="18" charset="0"/>
                          </a:rPr>
                          <m:t>)</m:t>
                        </m:r>
                      </m:sup>
                    </m:sSup>
                  </m:oMath>
                </a14:m>
                <a:r>
                  <a:rPr lang="en-US" altLang="zh-CN" sz="1800" kern="100" dirty="0">
                    <a:effectLst/>
                    <a:latin typeface="微软雅黑" panose="020B0503020204020204" pitchFamily="34" charset="-122"/>
                    <a:cs typeface="Times New Roman" panose="02020603050405020304" pitchFamily="18" charset="0"/>
                  </a:rPr>
                  <a:t> </a:t>
                </a:r>
                <a:br>
                  <a:rPr lang="en-US" altLang="zh-CN" sz="1800" kern="100" dirty="0">
                    <a:effectLst/>
                    <a:latin typeface="微软雅黑" panose="020B0503020204020204" pitchFamily="34" charset="-122"/>
                    <a:cs typeface="Times New Roman" panose="02020603050405020304" pitchFamily="18" charset="0"/>
                  </a:rPr>
                </a:br>
                <a:r>
                  <a:rPr lang="en-US" altLang="zh-CN" sz="1800" dirty="0">
                    <a:latin typeface="Cambria" panose="02040503050406030204" pitchFamily="18" charset="0"/>
                    <a:cs typeface="Times New Roman" panose="02020603050405020304" pitchFamily="18" charset="0"/>
                  </a:rPr>
                  <a:t>           (</a:t>
                </a:r>
                <a:r>
                  <a:rPr lang="zh-CN" altLang="en-US" sz="1800" dirty="0">
                    <a:latin typeface="Cambria" panose="02040503050406030204" pitchFamily="18" charset="0"/>
                    <a:cs typeface="Times New Roman" panose="02020603050405020304" pitchFamily="18" charset="0"/>
                  </a:rPr>
                  <a:t>同步更新</a:t>
                </a:r>
                <a14:m>
                  <m:oMath xmlns:m="http://schemas.openxmlformats.org/officeDocument/2006/math">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itchFamily="2" charset="-122"/>
                            <a:cs typeface="Times New Roman" panose="02020603050405020304" pitchFamily="18" charset="0"/>
                          </a:rPr>
                          <m:t>𝑤</m:t>
                        </m:r>
                      </m:e>
                      <m:sub>
                        <m:r>
                          <a:rPr lang="en-US" altLang="zh-CN" sz="1800" i="1">
                            <a:latin typeface="Cambria Math" panose="02040503050406030204" pitchFamily="18" charset="0"/>
                            <a:ea typeface="宋体" pitchFamily="2" charset="-122"/>
                            <a:cs typeface="Times New Roman" panose="02020603050405020304" pitchFamily="18" charset="0"/>
                          </a:rPr>
                          <m:t>𝑗</m:t>
                        </m:r>
                      </m:sub>
                    </m:sSub>
                  </m:oMath>
                </a14:m>
                <a:r>
                  <a:rPr lang="en-US" altLang="zh-CN" sz="1800" dirty="0">
                    <a:latin typeface="Cambria" panose="02040503050406030204" pitchFamily="18" charset="0"/>
                    <a:cs typeface="Times New Roman" panose="02020603050405020304" pitchFamily="18" charset="0"/>
                  </a:rPr>
                  <a:t> </a:t>
                </a:r>
                <a:r>
                  <a:rPr lang="zh-CN" altLang="en-US" sz="1800" dirty="0">
                    <a:latin typeface="Cambria" panose="02040503050406030204" pitchFamily="18" charset="0"/>
                    <a:cs typeface="Times New Roman" panose="02020603050405020304" pitchFamily="18" charset="0"/>
                  </a:rPr>
                  <a:t>，</a:t>
                </a:r>
                <a:r>
                  <a:rPr lang="en-US" altLang="zh-CN" sz="1800" dirty="0">
                    <a:latin typeface="Cambria" panose="02040503050406030204" pitchFamily="18" charset="0"/>
                    <a:cs typeface="Times New Roman" panose="02020603050405020304" pitchFamily="18" charset="0"/>
                  </a:rPr>
                  <a:t>(</a:t>
                </a:r>
                <a:r>
                  <a:rPr lang="en-US" altLang="zh-CN" sz="1800" i="1" dirty="0">
                    <a:latin typeface="Cambria" panose="02040503050406030204" pitchFamily="18" charset="0"/>
                    <a:cs typeface="Times New Roman" panose="02020603050405020304" pitchFamily="18" charset="0"/>
                  </a:rPr>
                  <a:t>j</a:t>
                </a:r>
                <a:r>
                  <a:rPr lang="en-US" altLang="zh-CN" sz="1800" dirty="0">
                    <a:latin typeface="Cambria" panose="02040503050406030204" pitchFamily="18" charset="0"/>
                    <a:cs typeface="Times New Roman" panose="02020603050405020304" pitchFamily="18" charset="0"/>
                  </a:rPr>
                  <a:t>=0,1,...,</a:t>
                </a:r>
                <a:r>
                  <a:rPr lang="en-US" altLang="zh-CN" sz="1800" i="1" dirty="0">
                    <a:latin typeface="Cambria" panose="02040503050406030204" pitchFamily="18" charset="0"/>
                    <a:cs typeface="Times New Roman" panose="02020603050405020304" pitchFamily="18" charset="0"/>
                  </a:rPr>
                  <a:t>n</a:t>
                </a:r>
                <a:r>
                  <a:rPr lang="en-US" altLang="zh-CN" sz="1800" dirty="0">
                    <a:latin typeface="Cambria" panose="02040503050406030204" pitchFamily="18" charset="0"/>
                    <a:cs typeface="Times New Roman" panose="02020603050405020304" pitchFamily="18" charset="0"/>
                  </a:rPr>
                  <a:t> )),</a:t>
                </a:r>
                <a:r>
                  <a:rPr lang="zh-CN" altLang="en-US" sz="1800" dirty="0">
                    <a:latin typeface="Cambria" panose="02040503050406030204" pitchFamily="18" charset="0"/>
                    <a:cs typeface="Times New Roman" panose="02020603050405020304" pitchFamily="18" charset="0"/>
                  </a:rPr>
                  <a:t>千万注意是同步更新！！</a:t>
                </a:r>
                <a:endParaRPr lang="zh-CN" altLang="zh-CN" sz="1800" kern="100" dirty="0">
                  <a:effectLst/>
                  <a:latin typeface="微软雅黑" panose="020B0503020204020204" pitchFamily="34"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027594" y="3125833"/>
                <a:ext cx="6411119" cy="1839927"/>
              </a:xfrm>
              <a:prstGeom prst="rect">
                <a:avLst/>
              </a:prstGeom>
              <a:blipFill rotWithShape="1">
                <a:blip r:embed="rId3"/>
                <a:stretch>
                  <a:fillRect l="-1" t="-20" r="3" b="-23154"/>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7852012" y="3025254"/>
            <a:ext cx="4121624" cy="2474794"/>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2786" name="文本框 22"/>
          <p:cNvSpPr txBox="1">
            <a:spLocks noChangeArrowheads="1"/>
          </p:cNvSpPr>
          <p:nvPr/>
        </p:nvSpPr>
        <p:spPr bwMode="auto">
          <a:xfrm>
            <a:off x="604203" y="325072"/>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梯度下降的三种形式</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文本框 18"/>
          <p:cNvSpPr txBox="1"/>
          <p:nvPr/>
        </p:nvSpPr>
        <p:spPr>
          <a:xfrm>
            <a:off x="927733" y="1276907"/>
            <a:ext cx="8357294" cy="461665"/>
          </a:xfrm>
          <a:prstGeom prst="rect">
            <a:avLst/>
          </a:prstGeom>
          <a:noFill/>
        </p:spPr>
        <p:txBody>
          <a:bodyPr wrap="square" rtlCol="0">
            <a:spAutoFit/>
          </a:bodyPr>
          <a:lstStyle/>
          <a:p>
            <a:r>
              <a:rPr lang="zh-CN" altLang="en-US" sz="2400" b="1" dirty="0">
                <a:solidFill>
                  <a:srgbClr val="FF0000"/>
                </a:solidFill>
                <a:latin typeface="+mj-ea"/>
                <a:ea typeface="+mj-ea"/>
              </a:rPr>
              <a:t>小</a:t>
            </a:r>
            <a:r>
              <a:rPr lang="zh-CN" altLang="zh-CN" sz="2400" b="1" dirty="0">
                <a:solidFill>
                  <a:srgbClr val="FF0000"/>
                </a:solidFill>
                <a:latin typeface="+mj-ea"/>
                <a:ea typeface="+mj-ea"/>
              </a:rPr>
              <a:t>批量梯度下降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Mini-Batch Gradient Descent</a:t>
            </a:r>
            <a:r>
              <a:rPr lang="zh-CN" altLang="en-US" sz="2400" b="1" dirty="0">
                <a:solidFill>
                  <a:srgbClr val="FF0000"/>
                </a:solidFill>
                <a:latin typeface="+mj-ea"/>
                <a:ea typeface="+mj-ea"/>
              </a:rPr>
              <a:t>）</a:t>
            </a:r>
          </a:p>
        </p:txBody>
      </p:sp>
      <mc:AlternateContent xmlns:mc="http://schemas.openxmlformats.org/markup-compatibility/2006" xmlns:a14="http://schemas.microsoft.com/office/drawing/2010/main">
        <mc:Choice Requires="a14">
          <p:sp>
            <p:nvSpPr>
              <p:cNvPr id="22" name="矩形 21"/>
              <p:cNvSpPr/>
              <p:nvPr/>
            </p:nvSpPr>
            <p:spPr>
              <a:xfrm>
                <a:off x="927733" y="1822581"/>
                <a:ext cx="7065536" cy="1569660"/>
              </a:xfrm>
              <a:prstGeom prst="rect">
                <a:avLst/>
              </a:prstGeom>
            </p:spPr>
            <p:txBody>
              <a:bodyPr wrap="square">
                <a:spAutoFit/>
              </a:bodyPr>
              <a:lstStyle/>
              <a:p>
                <a:r>
                  <a:rPr lang="zh-CN" altLang="zh-CN" kern="100" dirty="0">
                    <a:latin typeface="微软雅黑" panose="020B0503020204020204" pitchFamily="34" charset="-122"/>
                    <a:cs typeface="Times New Roman" panose="02020603050405020304" pitchFamily="18" charset="0"/>
                  </a:rPr>
                  <a:t>梯度下降的每一步中，用到了</a:t>
                </a:r>
                <a:r>
                  <a:rPr lang="zh-CN" altLang="en-US" kern="100" dirty="0">
                    <a:solidFill>
                      <a:srgbClr val="FF0000"/>
                    </a:solidFill>
                    <a:latin typeface="微软雅黑" panose="020B0503020204020204" pitchFamily="34" charset="-122"/>
                    <a:cs typeface="Times New Roman" panose="02020603050405020304" pitchFamily="18" charset="0"/>
                  </a:rPr>
                  <a:t>一定批量</a:t>
                </a:r>
                <a:r>
                  <a:rPr lang="zh-CN" altLang="zh-CN" kern="100" dirty="0">
                    <a:latin typeface="微软雅黑" panose="020B0503020204020204" pitchFamily="34" charset="-122"/>
                    <a:cs typeface="Times New Roman" panose="02020603050405020304" pitchFamily="18" charset="0"/>
                  </a:rPr>
                  <a:t>的训练样本</a:t>
                </a:r>
                <a:endParaRPr lang="en-US" altLang="zh-CN" kern="100" dirty="0">
                  <a:latin typeface="微软雅黑" panose="020B0503020204020204" pitchFamily="34" charset="-122"/>
                  <a:cs typeface="Times New Roman" panose="02020603050405020304" pitchFamily="18" charset="0"/>
                </a:endParaRPr>
              </a:p>
              <a:p>
                <a:endParaRPr lang="en-US" altLang="zh-CN" dirty="0"/>
              </a:p>
              <a:p>
                <a:r>
                  <a:rPr lang="zh-CN" altLang="zh-CN" dirty="0"/>
                  <a:t>每计算常数</a:t>
                </a:r>
                <a14:m>
                  <m:oMath xmlns:m="http://schemas.openxmlformats.org/officeDocument/2006/math">
                    <m:r>
                      <a:rPr lang="en-US" altLang="zh-CN" i="1" smtClean="0">
                        <a:solidFill>
                          <a:srgbClr val="FF0000"/>
                        </a:solidFill>
                        <a:latin typeface="Cambria Math" panose="02040503050406030204" pitchFamily="18" charset="0"/>
                      </a:rPr>
                      <m:t>𝑏</m:t>
                    </m:r>
                  </m:oMath>
                </a14:m>
                <a:r>
                  <a:rPr lang="zh-CN" altLang="zh-CN" dirty="0"/>
                  <a:t>次训练实例，便更新一次参数 </a:t>
                </a:r>
                <a14:m>
                  <m:oMath xmlns:m="http://schemas.openxmlformats.org/officeDocument/2006/math">
                    <m:r>
                      <a:rPr lang="en-US" altLang="zh-CN" b="0" i="1" smtClean="0">
                        <a:latin typeface="Cambria Math" panose="02040503050406030204" pitchFamily="18" charset="0"/>
                      </a:rPr>
                      <m:t>𝑤</m:t>
                    </m:r>
                  </m:oMath>
                </a14:m>
                <a:r>
                  <a:rPr lang="en-US" altLang="zh-CN" dirty="0"/>
                  <a:t> </a:t>
                </a:r>
              </a:p>
              <a:p>
                <a:endParaRPr lang="en-US" altLang="zh-CN" dirty="0"/>
              </a:p>
            </p:txBody>
          </p:sp>
        </mc:Choice>
        <mc:Fallback xmlns="">
          <p:sp>
            <p:nvSpPr>
              <p:cNvPr id="22" name="矩形 21"/>
              <p:cNvSpPr>
                <a:spLocks noRot="1" noChangeAspect="1" noMove="1" noResize="1" noEditPoints="1" noAdjustHandles="1" noChangeArrowheads="1" noChangeShapeType="1" noTextEdit="1"/>
              </p:cNvSpPr>
              <p:nvPr/>
            </p:nvSpPr>
            <p:spPr>
              <a:xfrm>
                <a:off x="927733" y="1822581"/>
                <a:ext cx="7065536" cy="1569660"/>
              </a:xfrm>
              <a:prstGeom prst="rect">
                <a:avLst/>
              </a:prstGeom>
              <a:blipFill rotWithShape="1">
                <a:blip r:embed="rId2"/>
                <a:stretch>
                  <a:fillRect l="-9" t="-8" r="7" b="-1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947547" y="3273790"/>
                <a:ext cx="4016990" cy="2308324"/>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𝑏</m:t>
                    </m:r>
                  </m:oMath>
                </a14:m>
                <a:r>
                  <a:rPr lang="en-US" altLang="zh-CN" dirty="0"/>
                  <a:t>=1</a:t>
                </a:r>
                <a:r>
                  <a:rPr lang="zh-CN" altLang="en-US" dirty="0"/>
                  <a:t>（随机梯度下降</a:t>
                </a:r>
                <a:r>
                  <a:rPr lang="en-US" altLang="zh-CN" dirty="0"/>
                  <a:t>,SGD</a:t>
                </a:r>
                <a:r>
                  <a:rPr lang="zh-CN" altLang="en-US" dirty="0"/>
                  <a:t>）</a:t>
                </a:r>
                <a:endParaRPr lang="en-US" altLang="zh-CN" dirty="0"/>
              </a:p>
              <a:p>
                <a14:m>
                  <m:oMath xmlns:m="http://schemas.openxmlformats.org/officeDocument/2006/math">
                    <m:r>
                      <a:rPr lang="en-US" altLang="zh-CN" i="1">
                        <a:latin typeface="Cambria Math" panose="02040503050406030204" pitchFamily="18" charset="0"/>
                      </a:rPr>
                      <m:t>𝑏</m:t>
                    </m:r>
                  </m:oMath>
                </a14:m>
                <a:r>
                  <a:rPr lang="en-US" altLang="zh-CN" dirty="0"/>
                  <a:t>=m</a:t>
                </a:r>
                <a:r>
                  <a:rPr lang="zh-CN" altLang="en-US" dirty="0"/>
                  <a:t>（批量梯度下降</a:t>
                </a:r>
                <a:r>
                  <a:rPr lang="en-US" altLang="zh-CN" dirty="0"/>
                  <a:t>,</a:t>
                </a:r>
                <a:r>
                  <a:rPr lang="en-US" altLang="zh-CN" dirty="0" err="1"/>
                  <a:t>BGD</a:t>
                </a:r>
                <a:r>
                  <a:rPr lang="zh-CN" altLang="en-US" dirty="0"/>
                  <a:t>）</a:t>
                </a:r>
                <a:endParaRPr lang="en-US" altLang="zh-CN" dirty="0"/>
              </a:p>
              <a:p>
                <a14:m>
                  <m:oMath xmlns:m="http://schemas.openxmlformats.org/officeDocument/2006/math">
                    <m:r>
                      <a:rPr lang="en-US" altLang="zh-CN" i="1">
                        <a:latin typeface="Cambria Math" panose="02040503050406030204" pitchFamily="18" charset="0"/>
                      </a:rPr>
                      <m:t>𝑏</m:t>
                    </m:r>
                  </m:oMath>
                </a14:m>
                <a:r>
                  <a:rPr lang="en-US" altLang="zh-CN" dirty="0"/>
                  <a:t>=</a:t>
                </a:r>
                <a:r>
                  <a:rPr lang="en-US" altLang="zh-CN" i="1" dirty="0" err="1"/>
                  <a:t>batch_size</a:t>
                </a:r>
                <a:r>
                  <a:rPr lang="zh-CN" altLang="en-US" dirty="0"/>
                  <a:t>，通常是</a:t>
                </a:r>
                <a:r>
                  <a:rPr lang="en-US" altLang="zh-CN" dirty="0"/>
                  <a:t>2</a:t>
                </a:r>
                <a:r>
                  <a:rPr lang="zh-CN" altLang="en-US" dirty="0"/>
                  <a:t>的指数倍，常见有</a:t>
                </a:r>
                <a:r>
                  <a:rPr lang="en-US" altLang="zh-CN" dirty="0"/>
                  <a:t>32,64,128</a:t>
                </a:r>
                <a:r>
                  <a:rPr lang="zh-CN" altLang="en-US" dirty="0"/>
                  <a:t>等。（小批量梯度下降</a:t>
                </a:r>
                <a:r>
                  <a:rPr lang="en-US" altLang="zh-CN" dirty="0"/>
                  <a:t>,MBGD</a:t>
                </a:r>
                <a:r>
                  <a:rPr lang="zh-CN" altLang="en-US" dirty="0"/>
                  <a:t>）</a:t>
                </a:r>
                <a:endParaRPr lang="en-US" altLang="zh-CN" dirty="0"/>
              </a:p>
              <a:p>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7947547" y="3273790"/>
                <a:ext cx="4016990" cy="2308324"/>
              </a:xfrm>
              <a:prstGeom prst="rect">
                <a:avLst/>
              </a:prstGeom>
              <a:blipFill rotWithShape="1">
                <a:blip r:embed="rId3"/>
                <a:stretch>
                  <a:fillRect l="-13" t="-16" r="12" b="-5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044921" y="3116760"/>
                <a:ext cx="6096000" cy="2622385"/>
              </a:xfrm>
              <a:prstGeom prst="rect">
                <a:avLst/>
              </a:prstGeom>
            </p:spPr>
            <p:txBody>
              <a:bodyPr>
                <a:spAutoFit/>
              </a:bodyPr>
              <a:lstStyle/>
              <a:p>
                <a:pPr indent="267970" algn="just">
                  <a:lnSpc>
                    <a:spcPct val="150000"/>
                  </a:lnSpc>
                  <a:spcAft>
                    <a:spcPts val="0"/>
                  </a:spcAft>
                </a:pPr>
                <a:r>
                  <a:rPr lang="zh-CN" altLang="en-US" b="1" kern="100" dirty="0">
                    <a:latin typeface="微软雅黑" panose="020B0503020204020204" pitchFamily="34" charset="-122"/>
                    <a:cs typeface="Times New Roman" panose="02020603050405020304" pitchFamily="18" charset="0"/>
                  </a:rPr>
                  <a:t>参数更新</a:t>
                </a:r>
                <a:endParaRPr lang="en-US" altLang="zh-CN" i="1" kern="100" dirty="0">
                  <a:latin typeface="Cambria Math" panose="02040503050406030204" pitchFamily="18" charset="0"/>
                  <a:ea typeface="Cambria Math" panose="02040503050406030204" pitchFamily="18" charset="0"/>
                  <a:cs typeface="Times New Roman" panose="02020603050405020304" pitchFamily="18" charset="0"/>
                </a:endParaRPr>
              </a:p>
              <a:p>
                <a:pPr indent="26797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itchFamily="2" charset="-122"/>
                              <a:cs typeface="Times New Roman" panose="02020603050405020304" pitchFamily="18" charset="0"/>
                            </a:rPr>
                            <m:t>𝑤</m:t>
                          </m:r>
                        </m:e>
                        <m:sub>
                          <m:r>
                            <a:rPr lang="en-US" altLang="zh-CN" i="1" kern="100">
                              <a:latin typeface="Cambria Math" panose="02040503050406030204" pitchFamily="18" charset="0"/>
                              <a:ea typeface="宋体" pitchFamily="2" charset="-122"/>
                              <a:cs typeface="Times New Roman" panose="02020603050405020304" pitchFamily="18" charset="0"/>
                            </a:rPr>
                            <m:t>𝑗</m:t>
                          </m:r>
                        </m:sub>
                      </m:sSub>
                      <m:r>
                        <a:rPr lang="en-US" altLang="zh-CN" i="1" kern="100">
                          <a:latin typeface="Cambria Math" panose="02040503050406030204" pitchFamily="18" charset="0"/>
                          <a:ea typeface="宋体"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itchFamily="2" charset="-122"/>
                              <a:cs typeface="Times New Roman" panose="02020603050405020304" pitchFamily="18" charset="0"/>
                            </a:rPr>
                            <m:t>𝑤</m:t>
                          </m:r>
                        </m:e>
                        <m:sub>
                          <m:r>
                            <a:rPr lang="en-US" altLang="zh-CN" i="1" kern="100">
                              <a:latin typeface="Cambria Math" panose="02040503050406030204" pitchFamily="18" charset="0"/>
                              <a:ea typeface="宋体" pitchFamily="2" charset="-122"/>
                              <a:cs typeface="Times New Roman" panose="02020603050405020304" pitchFamily="18" charset="0"/>
                            </a:rPr>
                            <m:t>𝑗</m:t>
                          </m:r>
                        </m:sub>
                      </m:sSub>
                      <m:r>
                        <a:rPr lang="en-US" altLang="zh-CN" i="1" kern="100">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𝛼</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1</m:t>
                          </m:r>
                        </m:num>
                        <m:den>
                          <m:r>
                            <a:rPr lang="en-US" altLang="zh-CN" i="1">
                              <a:latin typeface="Cambria Math" panose="02040503050406030204" pitchFamily="18" charset="0"/>
                              <a:ea typeface="宋体" pitchFamily="2" charset="-122"/>
                              <a:cs typeface="Times New Roman" panose="02020603050405020304" pitchFamily="18" charset="0"/>
                            </a:rPr>
                            <m:t>𝑏</m:t>
                          </m:r>
                        </m:den>
                      </m:f>
                      <m:nary>
                        <m:naryPr>
                          <m:chr m:val="∑"/>
                          <m:limLoc m:val="undOv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ea typeface="宋体" pitchFamily="2" charset="-122"/>
                              <a:cs typeface="Times New Roman" panose="02020603050405020304" pitchFamily="18" charset="0"/>
                            </a:rPr>
                            <m:t>𝑘</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𝑖</m:t>
                          </m:r>
                        </m:sub>
                        <m:sup>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𝑏</m:t>
                          </m:r>
                          <m:r>
                            <a:rPr lang="en-US" altLang="zh-CN" i="1">
                              <a:latin typeface="Cambria Math" panose="02040503050406030204" pitchFamily="18" charset="0"/>
                              <a:ea typeface="宋体" pitchFamily="2" charset="-122"/>
                              <a:cs typeface="Times New Roman" panose="02020603050405020304" pitchFamily="18" charset="0"/>
                            </a:rPr>
                            <m:t>−1</m:t>
                          </m:r>
                        </m:sup>
                        <m:e>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𝑥</m:t>
                                      </m:r>
                                    </m:e>
                                    <m:sup>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𝑘</m:t>
                                      </m:r>
                                      <m:r>
                                        <a:rPr lang="en-US" altLang="zh-CN" i="1">
                                          <a:latin typeface="Cambria Math" panose="02040503050406030204" pitchFamily="18" charset="0"/>
                                          <a:ea typeface="宋体" pitchFamily="2" charset="-122"/>
                                          <a:cs typeface="Times New Roman" panose="02020603050405020304" pitchFamily="18" charset="0"/>
                                        </a:rPr>
                                        <m:t>)</m:t>
                                      </m:r>
                                    </m:sup>
                                  </m:sSup>
                                </m:e>
                              </m:d>
                              <m:r>
                                <a:rPr lang="en-US" altLang="zh-CN" i="1">
                                  <a:latin typeface="Cambria Math" panose="02040503050406030204" pitchFamily="18" charset="0"/>
                                  <a:ea typeface="宋体"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𝑦</m:t>
                                  </m:r>
                                </m:e>
                                <m:sup>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𝑘</m:t>
                                  </m:r>
                                  <m:r>
                                    <a:rPr lang="en-US" altLang="zh-CN" i="1">
                                      <a:latin typeface="Cambria Math" panose="02040503050406030204" pitchFamily="18" charset="0"/>
                                      <a:ea typeface="宋体" pitchFamily="2" charset="-122"/>
                                      <a:cs typeface="Times New Roman" panose="02020603050405020304" pitchFamily="18" charset="0"/>
                                    </a:rPr>
                                    <m:t>)</m:t>
                                  </m:r>
                                </m:sup>
                              </m:sSup>
                            </m:e>
                          </m:d>
                        </m:e>
                      </m:nary>
                      <m:sSubSup>
                        <m:sSub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宋体" pitchFamily="2" charset="-122"/>
                              <a:cs typeface="Times New Roman" panose="02020603050405020304" pitchFamily="18" charset="0"/>
                            </a:rPr>
                            <m:t>𝑥</m:t>
                          </m:r>
                        </m:e>
                        <m:sub>
                          <m:r>
                            <a:rPr lang="en-US" altLang="zh-CN" i="1">
                              <a:latin typeface="Cambria Math" panose="02040503050406030204" pitchFamily="18" charset="0"/>
                              <a:ea typeface="宋体" pitchFamily="2" charset="-122"/>
                              <a:cs typeface="Times New Roman" panose="02020603050405020304" pitchFamily="18" charset="0"/>
                            </a:rPr>
                            <m:t>𝑗</m:t>
                          </m:r>
                        </m:sub>
                        <m:sup>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𝑘</m:t>
                          </m:r>
                          <m:r>
                            <a:rPr lang="en-US" altLang="zh-CN" i="1">
                              <a:latin typeface="Cambria Math" panose="02040503050406030204" pitchFamily="18" charset="0"/>
                              <a:ea typeface="宋体" pitchFamily="2" charset="-122"/>
                              <a:cs typeface="Times New Roman" panose="02020603050405020304" pitchFamily="18" charset="0"/>
                            </a:rPr>
                            <m:t>)</m:t>
                          </m:r>
                        </m:sup>
                      </m:sSubSup>
                    </m:oMath>
                  </m:oMathPara>
                </a14:m>
                <a:br>
                  <a:rPr lang="en-US" altLang="zh-CN" sz="1600" kern="100" dirty="0">
                    <a:latin typeface="微软雅黑" panose="020B0503020204020204" pitchFamily="34" charset="-122"/>
                    <a:cs typeface="Times New Roman" panose="02020603050405020304" pitchFamily="18" charset="0"/>
                  </a:rPr>
                </a:br>
                <a:r>
                  <a:rPr lang="en-US" altLang="zh-CN" sz="1600" dirty="0">
                    <a:latin typeface="Cambria" panose="02040503050406030204" pitchFamily="18" charset="0"/>
                    <a:cs typeface="Times New Roman" panose="02020603050405020304" pitchFamily="18" charset="0"/>
                  </a:rPr>
                  <a:t>           (</a:t>
                </a:r>
                <a:r>
                  <a:rPr lang="zh-CN" altLang="en-US" sz="1600" dirty="0">
                    <a:latin typeface="Cambria" panose="02040503050406030204" pitchFamily="18" charset="0"/>
                    <a:cs typeface="Times New Roman" panose="02020603050405020304" pitchFamily="18" charset="0"/>
                  </a:rPr>
                  <a:t>同步更新</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宋体" pitchFamily="2" charset="-122"/>
                            <a:cs typeface="Times New Roman" panose="02020603050405020304" pitchFamily="18" charset="0"/>
                          </a:rPr>
                          <m:t>𝑤</m:t>
                        </m:r>
                      </m:e>
                      <m:sub>
                        <m:r>
                          <a:rPr lang="en-US" altLang="zh-CN" sz="1600" i="1">
                            <a:latin typeface="Cambria Math" panose="02040503050406030204" pitchFamily="18" charset="0"/>
                            <a:ea typeface="宋体" pitchFamily="2" charset="-122"/>
                            <a:cs typeface="Times New Roman" panose="02020603050405020304" pitchFamily="18" charset="0"/>
                          </a:rPr>
                          <m:t>𝑗</m:t>
                        </m:r>
                      </m:sub>
                    </m:sSub>
                  </m:oMath>
                </a14:m>
                <a:r>
                  <a:rPr lang="en-US" altLang="zh-CN" sz="1600" dirty="0">
                    <a:latin typeface="Cambria" panose="02040503050406030204" pitchFamily="18" charset="0"/>
                    <a:cs typeface="Times New Roman" panose="02020603050405020304" pitchFamily="18" charset="0"/>
                  </a:rPr>
                  <a:t> </a:t>
                </a:r>
                <a:r>
                  <a:rPr lang="zh-CN" altLang="en-US" sz="1600" dirty="0">
                    <a:latin typeface="Cambria" panose="02040503050406030204" pitchFamily="18" charset="0"/>
                    <a:cs typeface="Times New Roman" panose="02020603050405020304" pitchFamily="18" charset="0"/>
                  </a:rPr>
                  <a:t>，</a:t>
                </a:r>
                <a:r>
                  <a:rPr lang="en-US" altLang="zh-CN" sz="1600" dirty="0">
                    <a:latin typeface="Cambria" panose="02040503050406030204" pitchFamily="18" charset="0"/>
                    <a:cs typeface="Times New Roman" panose="02020603050405020304" pitchFamily="18" charset="0"/>
                  </a:rPr>
                  <a:t>(</a:t>
                </a:r>
                <a:r>
                  <a:rPr lang="en-US" altLang="zh-CN" sz="1600" i="1" dirty="0">
                    <a:latin typeface="Cambria" panose="02040503050406030204" pitchFamily="18" charset="0"/>
                    <a:cs typeface="Times New Roman" panose="02020603050405020304" pitchFamily="18" charset="0"/>
                  </a:rPr>
                  <a:t>j</a:t>
                </a:r>
                <a:r>
                  <a:rPr lang="en-US" altLang="zh-CN" sz="1600" dirty="0">
                    <a:latin typeface="Cambria" panose="02040503050406030204" pitchFamily="18" charset="0"/>
                    <a:cs typeface="Times New Roman" panose="02020603050405020304" pitchFamily="18" charset="0"/>
                  </a:rPr>
                  <a:t>=0,1,...,</a:t>
                </a:r>
                <a:r>
                  <a:rPr lang="en-US" altLang="zh-CN" sz="1600" i="1" dirty="0">
                    <a:latin typeface="Cambria" panose="02040503050406030204" pitchFamily="18" charset="0"/>
                    <a:cs typeface="Times New Roman" panose="02020603050405020304" pitchFamily="18" charset="0"/>
                  </a:rPr>
                  <a:t>n</a:t>
                </a:r>
                <a:r>
                  <a:rPr lang="en-US" altLang="zh-CN" sz="1600" dirty="0">
                    <a:latin typeface="Cambria" panose="02040503050406030204" pitchFamily="18" charset="0"/>
                    <a:cs typeface="Times New Roman" panose="02020603050405020304" pitchFamily="18" charset="0"/>
                  </a:rPr>
                  <a:t> ))</a:t>
                </a:r>
                <a:endParaRPr lang="zh-CN" altLang="zh-CN" sz="1600" kern="100" dirty="0">
                  <a:latin typeface="微软雅黑" panose="020B0503020204020204" pitchFamily="34"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044921" y="3116760"/>
                <a:ext cx="6096000" cy="2622385"/>
              </a:xfrm>
              <a:prstGeom prst="rect">
                <a:avLst/>
              </a:prstGeom>
              <a:blipFill rotWithShape="1">
                <a:blip r:embed="rId4"/>
                <a:stretch>
                  <a:fillRect l="-6" t="-7" r="6" b="1"/>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203" y="325072"/>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梯度下降与最小二乘法比较</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965812" y="1692143"/>
                <a:ext cx="11053590" cy="4443139"/>
              </a:xfrm>
              <a:prstGeom prst="rect">
                <a:avLst/>
              </a:prstGeom>
            </p:spPr>
            <p:txBody>
              <a:bodyPr wrap="square">
                <a:spAutoFit/>
              </a:bodyPr>
              <a:lstStyle/>
              <a:p>
                <a:pPr>
                  <a:lnSpc>
                    <a:spcPct val="150000"/>
                  </a:lnSpc>
                  <a:spcBef>
                    <a:spcPts val="900"/>
                  </a:spcBef>
                  <a:spcAft>
                    <a:spcPts val="900"/>
                  </a:spcAft>
                </a:pPr>
                <a:r>
                  <a:rPr lang="en-US" altLang="zh-CN" sz="2800" b="1" dirty="0" err="1">
                    <a:solidFill>
                      <a:srgbClr val="FF0000"/>
                    </a:solidFill>
                    <a:latin typeface="+mj-ea"/>
                    <a:ea typeface="+mj-ea"/>
                    <a:cs typeface="Times New Roman" panose="02020603050405020304" pitchFamily="18" charset="0"/>
                  </a:rPr>
                  <a:t>梯度下降</a:t>
                </a:r>
                <a:r>
                  <a:rPr lang="en-US" altLang="zh-CN" sz="2800" dirty="0" err="1">
                    <a:latin typeface="+mj-ea"/>
                    <a:ea typeface="+mj-ea"/>
                    <a:cs typeface="Times New Roman" panose="02020603050405020304" pitchFamily="18" charset="0"/>
                  </a:rPr>
                  <a:t>：需要选择学习率</a:t>
                </a:r>
                <a14:m>
                  <m:oMath xmlns:m="http://schemas.openxmlformats.org/officeDocument/2006/math">
                    <m:r>
                      <a:rPr lang="en-US" altLang="zh-CN" sz="2800" i="1">
                        <a:latin typeface="Cambria Math" panose="02040503050406030204" pitchFamily="18" charset="0"/>
                        <a:ea typeface="+mj-ea"/>
                        <a:cs typeface="Times New Roman" panose="02020603050405020304" pitchFamily="18" charset="0"/>
                      </a:rPr>
                      <m:t>𝛼</m:t>
                    </m:r>
                  </m:oMath>
                </a14:m>
                <a:r>
                  <a:rPr lang="en-US" altLang="zh-CN" sz="2800" dirty="0">
                    <a:latin typeface="+mj-ea"/>
                    <a:ea typeface="+mj-ea"/>
                    <a:cs typeface="Times New Roman" panose="02020603050405020304" pitchFamily="18" charset="0"/>
                  </a:rPr>
                  <a:t>，</a:t>
                </a:r>
                <a:r>
                  <a:rPr lang="en-US" altLang="zh-CN" sz="2800" dirty="0" err="1">
                    <a:latin typeface="+mj-ea"/>
                    <a:ea typeface="+mj-ea"/>
                    <a:cs typeface="Times New Roman" panose="02020603050405020304" pitchFamily="18" charset="0"/>
                  </a:rPr>
                  <a:t>需要多次迭代，当特征数量</a:t>
                </a:r>
                <a14:m>
                  <m:oMath xmlns:m="http://schemas.openxmlformats.org/officeDocument/2006/math">
                    <m:r>
                      <a:rPr lang="en-US" altLang="zh-CN" sz="2800" i="1">
                        <a:latin typeface="Cambria Math" panose="02040503050406030204" pitchFamily="18" charset="0"/>
                        <a:ea typeface="+mj-ea"/>
                        <a:cs typeface="Times New Roman" panose="02020603050405020304" pitchFamily="18" charset="0"/>
                      </a:rPr>
                      <m:t>𝑛</m:t>
                    </m:r>
                  </m:oMath>
                </a14:m>
                <a:r>
                  <a:rPr lang="en-US" altLang="zh-CN" sz="2800" dirty="0" err="1">
                    <a:latin typeface="+mj-ea"/>
                    <a:ea typeface="+mj-ea"/>
                    <a:cs typeface="Times New Roman" panose="02020603050405020304" pitchFamily="18" charset="0"/>
                  </a:rPr>
                  <a:t>大时也能较好适用，适用于各种类型的模型</a:t>
                </a:r>
                <a:r>
                  <a:rPr lang="zh-CN" altLang="en-US" sz="2800" dirty="0">
                    <a:latin typeface="+mj-ea"/>
                    <a:ea typeface="+mj-ea"/>
                    <a:cs typeface="Times New Roman" panose="02020603050405020304" pitchFamily="18" charset="0"/>
                  </a:rPr>
                  <a:t>。</a:t>
                </a:r>
                <a:r>
                  <a:rPr lang="en-US" altLang="zh-CN" sz="2800" dirty="0">
                    <a:latin typeface="+mj-ea"/>
                    <a:ea typeface="+mj-ea"/>
                    <a:cs typeface="Times New Roman" panose="02020603050405020304" pitchFamily="18" charset="0"/>
                  </a:rPr>
                  <a:t> </a:t>
                </a:r>
              </a:p>
              <a:p>
                <a:pPr>
                  <a:lnSpc>
                    <a:spcPct val="150000"/>
                  </a:lnSpc>
                  <a:spcBef>
                    <a:spcPts val="900"/>
                  </a:spcBef>
                  <a:spcAft>
                    <a:spcPts val="900"/>
                  </a:spcAft>
                </a:pPr>
                <a:r>
                  <a:rPr lang="zh-CN" altLang="en-US" sz="2800" b="1">
                    <a:solidFill>
                      <a:srgbClr val="FF0000"/>
                    </a:solidFill>
                    <a:latin typeface="+mj-ea"/>
                    <a:ea typeface="+mj-ea"/>
                    <a:cs typeface="Times New Roman" panose="02020603050405020304" pitchFamily="18" charset="0"/>
                  </a:rPr>
                  <a:t>最小二乘法</a:t>
                </a:r>
                <a:r>
                  <a:rPr lang="en-US" altLang="zh-CN" sz="2800">
                    <a:latin typeface="+mj-ea"/>
                    <a:ea typeface="+mj-ea"/>
                    <a:cs typeface="Times New Roman" panose="02020603050405020304" pitchFamily="18" charset="0"/>
                  </a:rPr>
                  <a:t>：</a:t>
                </a:r>
                <a:r>
                  <a:rPr lang="en-US" altLang="zh-CN" sz="2800" dirty="0" err="1">
                    <a:latin typeface="+mj-ea"/>
                    <a:ea typeface="+mj-ea"/>
                    <a:cs typeface="Times New Roman" panose="02020603050405020304" pitchFamily="18" charset="0"/>
                  </a:rPr>
                  <a:t>不需要选择学习率</a:t>
                </a:r>
                <a14:m>
                  <m:oMath xmlns:m="http://schemas.openxmlformats.org/officeDocument/2006/math">
                    <m:r>
                      <a:rPr lang="en-US" altLang="zh-CN" sz="2800" i="1">
                        <a:latin typeface="Cambria Math" panose="02040503050406030204" pitchFamily="18" charset="0"/>
                        <a:ea typeface="+mj-ea"/>
                        <a:cs typeface="Times New Roman" panose="02020603050405020304" pitchFamily="18" charset="0"/>
                      </a:rPr>
                      <m:t>𝛼</m:t>
                    </m:r>
                  </m:oMath>
                </a14:m>
                <a:r>
                  <a:rPr lang="en-US" altLang="zh-CN" sz="2800" dirty="0">
                    <a:latin typeface="+mj-ea"/>
                    <a:ea typeface="+mj-ea"/>
                    <a:cs typeface="Times New Roman" panose="02020603050405020304" pitchFamily="18" charset="0"/>
                  </a:rPr>
                  <a:t>，</a:t>
                </a:r>
                <a:r>
                  <a:rPr lang="en-US" altLang="zh-CN" sz="2800" dirty="0" err="1">
                    <a:latin typeface="+mj-ea"/>
                    <a:ea typeface="+mj-ea"/>
                    <a:cs typeface="Times New Roman" panose="02020603050405020304" pitchFamily="18" charset="0"/>
                  </a:rPr>
                  <a:t>一次计算得出，需要计算</a:t>
                </a:r>
                <a14:m>
                  <m:oMath xmlns:m="http://schemas.openxmlformats.org/officeDocument/2006/math">
                    <m:sSup>
                      <m:sSupPr>
                        <m:ctrlPr>
                          <a:rPr lang="zh-CN" altLang="zh-CN" sz="2800" i="1">
                            <a:latin typeface="Cambria Math" panose="02040503050406030204" pitchFamily="18" charset="0"/>
                            <a:ea typeface="+mj-ea"/>
                            <a:cs typeface="Times New Roman" panose="02020603050405020304" pitchFamily="18" charset="0"/>
                          </a:rPr>
                        </m:ctrlPr>
                      </m:sSupPr>
                      <m:e>
                        <m:d>
                          <m:dPr>
                            <m:ctrlPr>
                              <a:rPr lang="zh-CN" altLang="zh-CN" sz="2800" i="1">
                                <a:latin typeface="Cambria Math" panose="02040503050406030204" pitchFamily="18" charset="0"/>
                                <a:ea typeface="+mj-ea"/>
                                <a:cs typeface="Times New Roman" panose="02020603050405020304" pitchFamily="18" charset="0"/>
                              </a:rPr>
                            </m:ctrlPr>
                          </m:dPr>
                          <m:e>
                            <m:sSup>
                              <m:sSupPr>
                                <m:ctrlPr>
                                  <a:rPr lang="zh-CN" altLang="zh-CN" sz="2800" i="1">
                                    <a:latin typeface="Cambria Math" panose="02040503050406030204" pitchFamily="18" charset="0"/>
                                    <a:ea typeface="+mj-ea"/>
                                    <a:cs typeface="Times New Roman" panose="02020603050405020304" pitchFamily="18" charset="0"/>
                                  </a:rPr>
                                </m:ctrlPr>
                              </m:sSupPr>
                              <m:e>
                                <m:r>
                                  <a:rPr lang="en-US" altLang="zh-CN" sz="2800" i="1">
                                    <a:latin typeface="Cambria Math" panose="02040503050406030204" pitchFamily="18" charset="0"/>
                                    <a:ea typeface="+mj-ea"/>
                                    <a:cs typeface="Times New Roman" panose="02020603050405020304" pitchFamily="18" charset="0"/>
                                  </a:rPr>
                                  <m:t>𝑋</m:t>
                                </m:r>
                              </m:e>
                              <m:sup>
                                <m:r>
                                  <a:rPr lang="en-US" altLang="zh-CN" sz="2800" i="1">
                                    <a:latin typeface="Cambria Math" panose="02040503050406030204" pitchFamily="18" charset="0"/>
                                    <a:ea typeface="+mj-ea"/>
                                    <a:cs typeface="Times New Roman" panose="02020603050405020304" pitchFamily="18" charset="0"/>
                                  </a:rPr>
                                  <m:t>𝑇</m:t>
                                </m:r>
                              </m:sup>
                            </m:sSup>
                            <m:r>
                              <a:rPr lang="en-US" altLang="zh-CN" sz="2800" i="1">
                                <a:latin typeface="Cambria Math" panose="02040503050406030204" pitchFamily="18" charset="0"/>
                                <a:ea typeface="+mj-ea"/>
                                <a:cs typeface="Times New Roman" panose="02020603050405020304" pitchFamily="18" charset="0"/>
                              </a:rPr>
                              <m:t>𝑋</m:t>
                            </m:r>
                          </m:e>
                        </m:d>
                      </m:e>
                      <m:sup>
                        <m:r>
                          <a:rPr lang="en-US" altLang="zh-CN" sz="2800" i="1">
                            <a:latin typeface="Cambria Math" panose="02040503050406030204" pitchFamily="18" charset="0"/>
                            <a:ea typeface="+mj-ea"/>
                            <a:cs typeface="Times New Roman" panose="02020603050405020304" pitchFamily="18" charset="0"/>
                          </a:rPr>
                          <m:t>−1</m:t>
                        </m:r>
                      </m:sup>
                    </m:sSup>
                  </m:oMath>
                </a14:m>
                <a:r>
                  <a:rPr lang="en-US" altLang="zh-CN" sz="2800" dirty="0">
                    <a:latin typeface="+mj-ea"/>
                    <a:ea typeface="+mj-ea"/>
                    <a:cs typeface="Times New Roman" panose="02020603050405020304" pitchFamily="18" charset="0"/>
                  </a:rPr>
                  <a:t>，</a:t>
                </a:r>
                <a:r>
                  <a:rPr lang="en-US" altLang="zh-CN" sz="2800" dirty="0" err="1">
                    <a:latin typeface="+mj-ea"/>
                    <a:ea typeface="+mj-ea"/>
                    <a:cs typeface="Times New Roman" panose="02020603050405020304" pitchFamily="18" charset="0"/>
                  </a:rPr>
                  <a:t>如果特征数量</a:t>
                </a:r>
                <a14:m>
                  <m:oMath xmlns:m="http://schemas.openxmlformats.org/officeDocument/2006/math">
                    <m:r>
                      <a:rPr lang="en-US" altLang="zh-CN" sz="2800" i="1">
                        <a:latin typeface="Cambria Math" panose="02040503050406030204" pitchFamily="18" charset="0"/>
                        <a:ea typeface="+mj-ea"/>
                        <a:cs typeface="Times New Roman" panose="02020603050405020304" pitchFamily="18" charset="0"/>
                      </a:rPr>
                      <m:t>𝑛</m:t>
                    </m:r>
                  </m:oMath>
                </a14:m>
                <a:r>
                  <a:rPr lang="en-US" altLang="zh-CN" sz="2800" dirty="0" err="1">
                    <a:latin typeface="+mj-ea"/>
                    <a:ea typeface="+mj-ea"/>
                    <a:cs typeface="Times New Roman" panose="02020603050405020304" pitchFamily="18" charset="0"/>
                  </a:rPr>
                  <a:t>较大则运算代价大，因为矩阵逆的计算时间复杂度为</a:t>
                </a:r>
                <a14:m>
                  <m:oMath xmlns:m="http://schemas.openxmlformats.org/officeDocument/2006/math">
                    <m:r>
                      <a:rPr lang="en-US" altLang="zh-CN" sz="2800" i="1">
                        <a:latin typeface="Cambria Math" panose="02040503050406030204" pitchFamily="18" charset="0"/>
                        <a:ea typeface="+mj-ea"/>
                        <a:cs typeface="Times New Roman" panose="02020603050405020304" pitchFamily="18" charset="0"/>
                      </a:rPr>
                      <m:t>𝑂</m:t>
                    </m:r>
                    <m:r>
                      <a:rPr lang="en-US" altLang="zh-CN" sz="2800" i="1">
                        <a:latin typeface="Cambria Math" panose="02040503050406030204" pitchFamily="18" charset="0"/>
                        <a:ea typeface="+mj-ea"/>
                        <a:cs typeface="Times New Roman" panose="02020603050405020304" pitchFamily="18" charset="0"/>
                      </a:rPr>
                      <m:t>(</m:t>
                    </m:r>
                    <m:sSup>
                      <m:sSupPr>
                        <m:ctrlPr>
                          <a:rPr lang="zh-CN" altLang="zh-CN" sz="2800" i="1">
                            <a:latin typeface="Cambria Math" panose="02040503050406030204" pitchFamily="18" charset="0"/>
                            <a:ea typeface="+mj-ea"/>
                            <a:cs typeface="Times New Roman" panose="02020603050405020304" pitchFamily="18" charset="0"/>
                          </a:rPr>
                        </m:ctrlPr>
                      </m:sSupPr>
                      <m:e>
                        <m:r>
                          <a:rPr lang="en-US" altLang="zh-CN" sz="2800" i="1">
                            <a:latin typeface="Cambria Math" panose="02040503050406030204" pitchFamily="18" charset="0"/>
                            <a:ea typeface="+mj-ea"/>
                            <a:cs typeface="Times New Roman" panose="02020603050405020304" pitchFamily="18" charset="0"/>
                          </a:rPr>
                          <m:t>𝑛</m:t>
                        </m:r>
                      </m:e>
                      <m:sup>
                        <m:r>
                          <a:rPr lang="en-US" altLang="zh-CN" sz="2800" i="1">
                            <a:latin typeface="Cambria Math" panose="02040503050406030204" pitchFamily="18" charset="0"/>
                            <a:ea typeface="+mj-ea"/>
                            <a:cs typeface="Times New Roman" panose="02020603050405020304" pitchFamily="18" charset="0"/>
                          </a:rPr>
                          <m:t>3</m:t>
                        </m:r>
                      </m:sup>
                    </m:sSup>
                    <m:r>
                      <a:rPr lang="en-US" altLang="zh-CN" sz="2800" i="1">
                        <a:latin typeface="Cambria Math" panose="02040503050406030204" pitchFamily="18" charset="0"/>
                        <a:ea typeface="+mj-ea"/>
                        <a:cs typeface="Times New Roman" panose="02020603050405020304" pitchFamily="18" charset="0"/>
                      </a:rPr>
                      <m:t>)</m:t>
                    </m:r>
                  </m:oMath>
                </a14:m>
                <a:r>
                  <a:rPr lang="en-US" altLang="zh-CN" sz="2800" dirty="0">
                    <a:latin typeface="+mj-ea"/>
                    <a:ea typeface="+mj-ea"/>
                    <a:cs typeface="Times New Roman" panose="02020603050405020304" pitchFamily="18" charset="0"/>
                  </a:rPr>
                  <a:t>，</a:t>
                </a:r>
                <a:r>
                  <a:rPr lang="en-US" altLang="zh-CN" sz="2800" dirty="0" err="1">
                    <a:latin typeface="+mj-ea"/>
                    <a:ea typeface="+mj-ea"/>
                    <a:cs typeface="Times New Roman" panose="02020603050405020304" pitchFamily="18" charset="0"/>
                  </a:rPr>
                  <a:t>通常来说当</a:t>
                </a:r>
                <a14:m>
                  <m:oMath xmlns:m="http://schemas.openxmlformats.org/officeDocument/2006/math">
                    <m:r>
                      <a:rPr lang="en-US" altLang="zh-CN" sz="2800" i="1">
                        <a:latin typeface="Cambria Math" panose="02040503050406030204" pitchFamily="18" charset="0"/>
                        <a:ea typeface="+mj-ea"/>
                        <a:cs typeface="Times New Roman" panose="02020603050405020304" pitchFamily="18" charset="0"/>
                      </a:rPr>
                      <m:t>𝑛</m:t>
                    </m:r>
                  </m:oMath>
                </a14:m>
                <a:r>
                  <a:rPr lang="en-US" altLang="zh-CN" sz="2800" dirty="0">
                    <a:latin typeface="+mj-ea"/>
                    <a:ea typeface="+mj-ea"/>
                    <a:cs typeface="Times New Roman" panose="02020603050405020304" pitchFamily="18" charset="0"/>
                  </a:rPr>
                  <a:t>小于10000 </a:t>
                </a:r>
                <a:r>
                  <a:rPr lang="en-US" altLang="zh-CN" sz="2800" dirty="0" err="1">
                    <a:latin typeface="+mj-ea"/>
                    <a:ea typeface="+mj-ea"/>
                    <a:cs typeface="Times New Roman" panose="02020603050405020304" pitchFamily="18" charset="0"/>
                  </a:rPr>
                  <a:t>时还是可以接受的，只适用于线性模型，不适合逻辑回归模型等其他模型</a:t>
                </a:r>
                <a:r>
                  <a:rPr lang="en-US" altLang="zh-CN" sz="2800" dirty="0">
                    <a:latin typeface="+mj-ea"/>
                    <a:ea typeface="+mj-ea"/>
                    <a:cs typeface="Times New Roman" panose="02020603050405020304" pitchFamily="18" charset="0"/>
                  </a:rPr>
                  <a:t>。</a:t>
                </a:r>
                <a:endParaRPr lang="zh-CN" altLang="zh-CN" sz="2800" dirty="0">
                  <a:latin typeface="+mj-ea"/>
                  <a:ea typeface="+mj-ea"/>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965812" y="1692143"/>
                <a:ext cx="11053590" cy="4443139"/>
              </a:xfrm>
              <a:prstGeom prst="rect">
                <a:avLst/>
              </a:prstGeom>
              <a:blipFill rotWithShape="1">
                <a:blip r:embed="rId2"/>
                <a:stretch>
                  <a:fillRect l="-6" t="-11" r="1" b="-2432"/>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cstate="print"/>
          <a:srcRect/>
          <a:stretch>
            <a:fillRect/>
          </a:stretch>
        </p:blipFill>
        <p:spPr bwMode="auto">
          <a:xfrm>
            <a:off x="1282700" y="1129504"/>
            <a:ext cx="10236200" cy="5376863"/>
          </a:xfrm>
          <a:prstGeom prst="rect">
            <a:avLst/>
          </a:prstGeom>
          <a:noFill/>
          <a:ln w="9525">
            <a:noFill/>
            <a:miter lim="800000"/>
            <a:headEnd/>
            <a:tailEnd/>
          </a:ln>
        </p:spPr>
      </p:pic>
      <p:sp>
        <p:nvSpPr>
          <p:cNvPr id="477191" name="AutoShape 7"/>
          <p:cNvSpPr>
            <a:spLocks noChangeArrowheads="1"/>
          </p:cNvSpPr>
          <p:nvPr/>
        </p:nvSpPr>
        <p:spPr bwMode="auto">
          <a:xfrm>
            <a:off x="5054600" y="2698749"/>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7192" name="AutoShape 8"/>
          <p:cNvSpPr>
            <a:spLocks noChangeArrowheads="1"/>
          </p:cNvSpPr>
          <p:nvPr/>
        </p:nvSpPr>
        <p:spPr bwMode="auto">
          <a:xfrm>
            <a:off x="5105400" y="2989261"/>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7193" name="AutoShape 9"/>
          <p:cNvSpPr>
            <a:spLocks noChangeArrowheads="1"/>
          </p:cNvSpPr>
          <p:nvPr/>
        </p:nvSpPr>
        <p:spPr bwMode="auto">
          <a:xfrm>
            <a:off x="5080000" y="3284536"/>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7194" name="AutoShape 10"/>
          <p:cNvSpPr>
            <a:spLocks noChangeArrowheads="1"/>
          </p:cNvSpPr>
          <p:nvPr/>
        </p:nvSpPr>
        <p:spPr bwMode="auto">
          <a:xfrm>
            <a:off x="4775200" y="3589336"/>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7195" name="AutoShape 11"/>
          <p:cNvSpPr>
            <a:spLocks noChangeArrowheads="1"/>
          </p:cNvSpPr>
          <p:nvPr/>
        </p:nvSpPr>
        <p:spPr bwMode="auto">
          <a:xfrm>
            <a:off x="4876800" y="3894136"/>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7196" name="AutoShape 12"/>
          <p:cNvSpPr>
            <a:spLocks noChangeArrowheads="1"/>
          </p:cNvSpPr>
          <p:nvPr/>
        </p:nvSpPr>
        <p:spPr bwMode="auto">
          <a:xfrm>
            <a:off x="5283200" y="3970336"/>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7197" name="AutoShape 13"/>
          <p:cNvSpPr>
            <a:spLocks noChangeArrowheads="1"/>
          </p:cNvSpPr>
          <p:nvPr/>
        </p:nvSpPr>
        <p:spPr bwMode="auto">
          <a:xfrm>
            <a:off x="5486400" y="4198936"/>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7198" name="AutoShape 14"/>
          <p:cNvSpPr>
            <a:spLocks noChangeArrowheads="1"/>
          </p:cNvSpPr>
          <p:nvPr/>
        </p:nvSpPr>
        <p:spPr bwMode="auto">
          <a:xfrm>
            <a:off x="5384800" y="4503736"/>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cxnSp>
        <p:nvCxnSpPr>
          <p:cNvPr id="477199" name="AutoShape 15"/>
          <p:cNvCxnSpPr>
            <a:cxnSpLocks noChangeShapeType="1"/>
          </p:cNvCxnSpPr>
          <p:nvPr/>
        </p:nvCxnSpPr>
        <p:spPr bwMode="auto">
          <a:xfrm>
            <a:off x="4923367" y="3703636"/>
            <a:ext cx="101600" cy="304800"/>
          </a:xfrm>
          <a:prstGeom prst="straightConnector1">
            <a:avLst/>
          </a:prstGeom>
          <a:noFill/>
          <a:ln w="28575">
            <a:solidFill>
              <a:schemeClr val="tx1"/>
            </a:solidFill>
            <a:round/>
          </a:ln>
        </p:spPr>
      </p:cxnSp>
      <p:cxnSp>
        <p:nvCxnSpPr>
          <p:cNvPr id="477200" name="AutoShape 16"/>
          <p:cNvCxnSpPr>
            <a:cxnSpLocks noChangeShapeType="1"/>
          </p:cNvCxnSpPr>
          <p:nvPr/>
        </p:nvCxnSpPr>
        <p:spPr bwMode="auto">
          <a:xfrm flipH="1">
            <a:off x="4923367" y="3398836"/>
            <a:ext cx="304800" cy="304800"/>
          </a:xfrm>
          <a:prstGeom prst="straightConnector1">
            <a:avLst/>
          </a:prstGeom>
          <a:noFill/>
          <a:ln w="28575">
            <a:solidFill>
              <a:schemeClr val="tx1"/>
            </a:solidFill>
            <a:round/>
          </a:ln>
        </p:spPr>
      </p:cxnSp>
      <p:cxnSp>
        <p:nvCxnSpPr>
          <p:cNvPr id="477201" name="AutoShape 17"/>
          <p:cNvCxnSpPr>
            <a:cxnSpLocks noChangeShapeType="1"/>
          </p:cNvCxnSpPr>
          <p:nvPr/>
        </p:nvCxnSpPr>
        <p:spPr bwMode="auto">
          <a:xfrm>
            <a:off x="5033433" y="4008436"/>
            <a:ext cx="406400" cy="76200"/>
          </a:xfrm>
          <a:prstGeom prst="straightConnector1">
            <a:avLst/>
          </a:prstGeom>
          <a:noFill/>
          <a:ln w="28575">
            <a:solidFill>
              <a:schemeClr val="tx1"/>
            </a:solidFill>
            <a:round/>
          </a:ln>
        </p:spPr>
      </p:cxnSp>
      <p:cxnSp>
        <p:nvCxnSpPr>
          <p:cNvPr id="477202" name="AutoShape 18"/>
          <p:cNvCxnSpPr>
            <a:cxnSpLocks noChangeShapeType="1"/>
          </p:cNvCxnSpPr>
          <p:nvPr/>
        </p:nvCxnSpPr>
        <p:spPr bwMode="auto">
          <a:xfrm>
            <a:off x="5425017" y="4084636"/>
            <a:ext cx="203200" cy="228600"/>
          </a:xfrm>
          <a:prstGeom prst="straightConnector1">
            <a:avLst/>
          </a:prstGeom>
          <a:noFill/>
          <a:ln w="28575">
            <a:solidFill>
              <a:schemeClr val="tx1"/>
            </a:solidFill>
            <a:round/>
          </a:ln>
        </p:spPr>
      </p:cxnSp>
      <p:cxnSp>
        <p:nvCxnSpPr>
          <p:cNvPr id="477203" name="AutoShape 19"/>
          <p:cNvCxnSpPr>
            <a:cxnSpLocks noChangeShapeType="1"/>
          </p:cNvCxnSpPr>
          <p:nvPr/>
        </p:nvCxnSpPr>
        <p:spPr bwMode="auto">
          <a:xfrm flipH="1">
            <a:off x="5526617" y="4313236"/>
            <a:ext cx="101600" cy="304800"/>
          </a:xfrm>
          <a:prstGeom prst="straightConnector1">
            <a:avLst/>
          </a:prstGeom>
          <a:noFill/>
          <a:ln w="28575">
            <a:solidFill>
              <a:schemeClr val="tx1"/>
            </a:solidFill>
            <a:round/>
          </a:ln>
        </p:spPr>
      </p:cxnSp>
      <p:sp>
        <p:nvSpPr>
          <p:cNvPr id="477204" name="Line 20"/>
          <p:cNvSpPr>
            <a:spLocks noChangeShapeType="1"/>
          </p:cNvSpPr>
          <p:nvPr/>
        </p:nvSpPr>
        <p:spPr bwMode="auto">
          <a:xfrm>
            <a:off x="5207002" y="2813049"/>
            <a:ext cx="57151" cy="304800"/>
          </a:xfrm>
          <a:prstGeom prst="line">
            <a:avLst/>
          </a:prstGeom>
          <a:noFill/>
          <a:ln w="28575">
            <a:solidFill>
              <a:schemeClr val="tx1"/>
            </a:solidFill>
            <a:round/>
          </a:ln>
        </p:spPr>
        <p:txBody>
          <a:bodyPr/>
          <a:lstStyle/>
          <a:p>
            <a:endParaRPr lang="en-US" sz="3200">
              <a:solidFill>
                <a:prstClr val="black"/>
              </a:solidFill>
            </a:endParaRPr>
          </a:p>
        </p:txBody>
      </p:sp>
      <p:sp>
        <p:nvSpPr>
          <p:cNvPr id="477205" name="Line 21"/>
          <p:cNvSpPr>
            <a:spLocks noChangeShapeType="1"/>
          </p:cNvSpPr>
          <p:nvPr/>
        </p:nvSpPr>
        <p:spPr bwMode="auto">
          <a:xfrm flipH="1">
            <a:off x="5232402" y="3113087"/>
            <a:ext cx="31751" cy="280988"/>
          </a:xfrm>
          <a:prstGeom prst="line">
            <a:avLst/>
          </a:prstGeom>
          <a:noFill/>
          <a:ln w="28575">
            <a:solidFill>
              <a:schemeClr val="tx1"/>
            </a:solidFill>
            <a:round/>
          </a:ln>
        </p:spPr>
        <p:txBody>
          <a:bodyPr/>
          <a:lstStyle/>
          <a:p>
            <a:endParaRPr lang="en-US" sz="3200">
              <a:solidFill>
                <a:prstClr val="black"/>
              </a:solidFill>
            </a:endParaRPr>
          </a:p>
        </p:txBody>
      </p:sp>
      <p:sp>
        <p:nvSpPr>
          <p:cNvPr id="50196" name="Text Box 22"/>
          <p:cNvSpPr txBox="1">
            <a:spLocks noChangeArrowheads="1"/>
          </p:cNvSpPr>
          <p:nvPr/>
        </p:nvSpPr>
        <p:spPr bwMode="auto">
          <a:xfrm>
            <a:off x="9029702" y="4952999"/>
            <a:ext cx="534121" cy="584775"/>
          </a:xfrm>
          <a:prstGeom prst="rect">
            <a:avLst/>
          </a:prstGeom>
          <a:noFill/>
          <a:ln w="9525">
            <a:noFill/>
            <a:miter lim="800000"/>
          </a:ln>
        </p:spPr>
        <p:txBody>
          <a:bodyPr wrap="none">
            <a:spAutoFit/>
          </a:bodyPr>
          <a:lstStyle/>
          <a:p>
            <a:r>
              <a:rPr lang="en-US" sz="3200">
                <a:solidFill>
                  <a:prstClr val="black"/>
                </a:solidFill>
                <a:latin typeface="Symbol" pitchFamily="18" charset="2"/>
                <a:sym typeface="Symbol" pitchFamily="18" charset="2"/>
              </a:rPr>
              <a:t></a:t>
            </a:r>
            <a:r>
              <a:rPr lang="en-US" sz="3200" baseline="-25000">
                <a:solidFill>
                  <a:prstClr val="black"/>
                </a:solidFill>
                <a:latin typeface="Symbol" pitchFamily="18" charset="2"/>
                <a:sym typeface="Symbol" pitchFamily="18" charset="2"/>
              </a:rPr>
              <a:t>1</a:t>
            </a:r>
            <a:endParaRPr lang="en-US" sz="3200" baseline="-25000">
              <a:solidFill>
                <a:prstClr val="black"/>
              </a:solidFill>
              <a:latin typeface="Symbol" pitchFamily="18" charset="2"/>
            </a:endParaRPr>
          </a:p>
        </p:txBody>
      </p:sp>
      <p:sp>
        <p:nvSpPr>
          <p:cNvPr id="50197" name="Text Box 23"/>
          <p:cNvSpPr txBox="1">
            <a:spLocks noChangeArrowheads="1"/>
          </p:cNvSpPr>
          <p:nvPr/>
        </p:nvSpPr>
        <p:spPr bwMode="auto">
          <a:xfrm>
            <a:off x="3668185" y="5332413"/>
            <a:ext cx="534121" cy="584775"/>
          </a:xfrm>
          <a:prstGeom prst="rect">
            <a:avLst/>
          </a:prstGeom>
          <a:noFill/>
          <a:ln w="9525">
            <a:noFill/>
            <a:miter lim="800000"/>
          </a:ln>
        </p:spPr>
        <p:txBody>
          <a:bodyPr wrap="none">
            <a:spAutoFit/>
          </a:bodyPr>
          <a:lstStyle/>
          <a:p>
            <a:r>
              <a:rPr lang="en-US" sz="3200">
                <a:solidFill>
                  <a:prstClr val="black"/>
                </a:solidFill>
                <a:latin typeface="Symbol" pitchFamily="18" charset="2"/>
                <a:sym typeface="Symbol" pitchFamily="18" charset="2"/>
              </a:rPr>
              <a:t></a:t>
            </a:r>
            <a:r>
              <a:rPr lang="en-US" sz="3200" baseline="-25000">
                <a:solidFill>
                  <a:prstClr val="black"/>
                </a:solidFill>
                <a:latin typeface="Symbol" pitchFamily="18" charset="2"/>
                <a:sym typeface="Symbol" pitchFamily="18" charset="2"/>
              </a:rPr>
              <a:t>0</a:t>
            </a:r>
            <a:endParaRPr lang="en-US" sz="3200" baseline="-25000">
              <a:solidFill>
                <a:prstClr val="black"/>
              </a:solidFill>
              <a:latin typeface="Symbol" pitchFamily="18" charset="2"/>
            </a:endParaRPr>
          </a:p>
        </p:txBody>
      </p:sp>
      <p:sp>
        <p:nvSpPr>
          <p:cNvPr id="23" name="Text Box 21"/>
          <p:cNvSpPr txBox="1">
            <a:spLocks noChangeArrowheads="1"/>
          </p:cNvSpPr>
          <p:nvPr/>
        </p:nvSpPr>
        <p:spPr bwMode="auto">
          <a:xfrm>
            <a:off x="795047" y="3173094"/>
            <a:ext cx="1463862" cy="584775"/>
          </a:xfrm>
          <a:prstGeom prst="rect">
            <a:avLst/>
          </a:prstGeom>
          <a:noFill/>
          <a:ln w="9525">
            <a:noFill/>
            <a:miter lim="800000"/>
          </a:ln>
        </p:spPr>
        <p:txBody>
          <a:bodyPr wrap="none">
            <a:spAutoFit/>
          </a:bodyPr>
          <a:lstStyle/>
          <a:p>
            <a:r>
              <a:rPr lang="en-US" sz="3200" dirty="0"/>
              <a:t>J(</a:t>
            </a:r>
            <a:r>
              <a:rPr lang="en-US" sz="3200" dirty="0">
                <a:latin typeface="Symbol" pitchFamily="18" charset="2"/>
                <a:sym typeface="Symbol" pitchFamily="18" charset="2"/>
              </a:rPr>
              <a:t></a:t>
            </a:r>
            <a:r>
              <a:rPr lang="en-US" sz="3200" baseline="-25000" dirty="0">
                <a:latin typeface="Symbol" pitchFamily="18" charset="2"/>
                <a:sym typeface="Symbol" pitchFamily="18" charset="2"/>
              </a:rPr>
              <a:t>0</a:t>
            </a:r>
            <a:r>
              <a:rPr lang="en-US" sz="3200" dirty="0">
                <a:latin typeface="Symbol" pitchFamily="18" charset="2"/>
                <a:sym typeface="Symbol" pitchFamily="18" charset="2"/>
              </a:rPr>
              <a:t>,</a:t>
            </a:r>
            <a:r>
              <a:rPr lang="en-US" sz="3200" baseline="-25000" dirty="0">
                <a:latin typeface="Symbol" pitchFamily="18" charset="2"/>
                <a:sym typeface="Symbol" pitchFamily="18" charset="2"/>
              </a:rPr>
              <a:t>1</a:t>
            </a:r>
            <a:r>
              <a:rPr lang="en-US" sz="3200" dirty="0"/>
              <a:t>)</a:t>
            </a:r>
            <a:endParaRPr lang="en-US" sz="3200" baseline="-25000" dirty="0">
              <a:latin typeface="Symbol" pitchFamily="18" charset="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animBg="1"/>
      <p:bldP spid="477192" grpId="0" animBg="1"/>
      <p:bldP spid="477193" grpId="0" animBg="1"/>
      <p:bldP spid="477194" grpId="0" animBg="1"/>
      <p:bldP spid="477195" grpId="0" animBg="1"/>
      <p:bldP spid="477196" grpId="0" animBg="1"/>
      <p:bldP spid="477197" grpId="0" animBg="1"/>
      <p:bldP spid="477198" grpId="0" animBg="1"/>
      <p:bldP spid="477204" grpId="0" animBg="1"/>
      <p:bldP spid="47720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812800" y="685801"/>
            <a:ext cx="10236200" cy="5376863"/>
          </a:xfrm>
          <a:prstGeom prst="rect">
            <a:avLst/>
          </a:prstGeom>
          <a:noFill/>
          <a:ln w="9525">
            <a:noFill/>
            <a:miter lim="800000"/>
            <a:headEnd/>
            <a:tailEnd/>
          </a:ln>
        </p:spPr>
      </p:pic>
      <p:sp>
        <p:nvSpPr>
          <p:cNvPr id="51204" name="Text Box 4"/>
          <p:cNvSpPr txBox="1">
            <a:spLocks noChangeArrowheads="1"/>
          </p:cNvSpPr>
          <p:nvPr/>
        </p:nvSpPr>
        <p:spPr bwMode="auto">
          <a:xfrm>
            <a:off x="3668185" y="5324475"/>
            <a:ext cx="534121" cy="584775"/>
          </a:xfrm>
          <a:prstGeom prst="rect">
            <a:avLst/>
          </a:prstGeom>
          <a:noFill/>
          <a:ln w="9525">
            <a:noFill/>
            <a:miter lim="800000"/>
          </a:ln>
        </p:spPr>
        <p:txBody>
          <a:bodyPr wrap="none">
            <a:spAutoFit/>
          </a:bodyPr>
          <a:lstStyle/>
          <a:p>
            <a:r>
              <a:rPr lang="en-US" sz="3200">
                <a:solidFill>
                  <a:prstClr val="black"/>
                </a:solidFill>
                <a:latin typeface="Symbol" pitchFamily="18" charset="2"/>
                <a:sym typeface="Symbol" pitchFamily="18" charset="2"/>
              </a:rPr>
              <a:t></a:t>
            </a:r>
            <a:r>
              <a:rPr lang="en-US" sz="3200" baseline="-25000">
                <a:solidFill>
                  <a:prstClr val="black"/>
                </a:solidFill>
                <a:latin typeface="Symbol" pitchFamily="18" charset="2"/>
                <a:sym typeface="Symbol" pitchFamily="18" charset="2"/>
              </a:rPr>
              <a:t>0</a:t>
            </a:r>
            <a:endParaRPr lang="en-US" sz="3200" baseline="-25000">
              <a:solidFill>
                <a:prstClr val="black"/>
              </a:solidFill>
              <a:latin typeface="Symbol" pitchFamily="18" charset="2"/>
            </a:endParaRPr>
          </a:p>
        </p:txBody>
      </p:sp>
      <p:sp>
        <p:nvSpPr>
          <p:cNvPr id="51205" name="Text Box 5"/>
          <p:cNvSpPr txBox="1">
            <a:spLocks noChangeArrowheads="1"/>
          </p:cNvSpPr>
          <p:nvPr/>
        </p:nvSpPr>
        <p:spPr bwMode="auto">
          <a:xfrm>
            <a:off x="9029702" y="4945062"/>
            <a:ext cx="534121" cy="584775"/>
          </a:xfrm>
          <a:prstGeom prst="rect">
            <a:avLst/>
          </a:prstGeom>
          <a:noFill/>
          <a:ln w="9525">
            <a:noFill/>
            <a:miter lim="800000"/>
          </a:ln>
        </p:spPr>
        <p:txBody>
          <a:bodyPr wrap="none">
            <a:spAutoFit/>
          </a:bodyPr>
          <a:lstStyle/>
          <a:p>
            <a:r>
              <a:rPr lang="en-US" sz="3200">
                <a:solidFill>
                  <a:prstClr val="black"/>
                </a:solidFill>
                <a:latin typeface="Symbol" pitchFamily="18" charset="2"/>
                <a:sym typeface="Symbol" pitchFamily="18" charset="2"/>
              </a:rPr>
              <a:t></a:t>
            </a:r>
            <a:r>
              <a:rPr lang="en-US" sz="3200" baseline="-25000">
                <a:solidFill>
                  <a:prstClr val="black"/>
                </a:solidFill>
                <a:latin typeface="Symbol" pitchFamily="18" charset="2"/>
                <a:sym typeface="Symbol" pitchFamily="18" charset="2"/>
              </a:rPr>
              <a:t>1</a:t>
            </a:r>
            <a:endParaRPr lang="en-US" sz="3200" baseline="-25000">
              <a:solidFill>
                <a:prstClr val="black"/>
              </a:solidFill>
              <a:latin typeface="Symbol" pitchFamily="18" charset="2"/>
            </a:endParaRPr>
          </a:p>
        </p:txBody>
      </p:sp>
      <p:sp>
        <p:nvSpPr>
          <p:cNvPr id="479239" name="AutoShape 7"/>
          <p:cNvSpPr>
            <a:spLocks noChangeArrowheads="1"/>
          </p:cNvSpPr>
          <p:nvPr/>
        </p:nvSpPr>
        <p:spPr bwMode="auto">
          <a:xfrm>
            <a:off x="5314951" y="2566987"/>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9240" name="AutoShape 8"/>
          <p:cNvSpPr>
            <a:spLocks noChangeArrowheads="1"/>
          </p:cNvSpPr>
          <p:nvPr/>
        </p:nvSpPr>
        <p:spPr bwMode="auto">
          <a:xfrm>
            <a:off x="5657851" y="2876549"/>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9241" name="AutoShape 9"/>
          <p:cNvSpPr>
            <a:spLocks noChangeArrowheads="1"/>
          </p:cNvSpPr>
          <p:nvPr/>
        </p:nvSpPr>
        <p:spPr bwMode="auto">
          <a:xfrm>
            <a:off x="6038851" y="3000373"/>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9242" name="AutoShape 10"/>
          <p:cNvSpPr>
            <a:spLocks noChangeArrowheads="1"/>
          </p:cNvSpPr>
          <p:nvPr/>
        </p:nvSpPr>
        <p:spPr bwMode="auto">
          <a:xfrm>
            <a:off x="6502400" y="3276599"/>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9243" name="AutoShape 11"/>
          <p:cNvSpPr>
            <a:spLocks noChangeArrowheads="1"/>
          </p:cNvSpPr>
          <p:nvPr/>
        </p:nvSpPr>
        <p:spPr bwMode="auto">
          <a:xfrm>
            <a:off x="7010400" y="3505199"/>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9244" name="AutoShape 12"/>
          <p:cNvSpPr>
            <a:spLocks noChangeArrowheads="1"/>
          </p:cNvSpPr>
          <p:nvPr/>
        </p:nvSpPr>
        <p:spPr bwMode="auto">
          <a:xfrm>
            <a:off x="7518400" y="3657599"/>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9245" name="AutoShape 13"/>
          <p:cNvSpPr>
            <a:spLocks noChangeArrowheads="1"/>
          </p:cNvSpPr>
          <p:nvPr/>
        </p:nvSpPr>
        <p:spPr bwMode="auto">
          <a:xfrm>
            <a:off x="8026400" y="3809999"/>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cxnSp>
        <p:nvCxnSpPr>
          <p:cNvPr id="479246" name="AutoShape 14"/>
          <p:cNvCxnSpPr>
            <a:cxnSpLocks noChangeShapeType="1"/>
          </p:cNvCxnSpPr>
          <p:nvPr/>
        </p:nvCxnSpPr>
        <p:spPr bwMode="auto">
          <a:xfrm>
            <a:off x="6635751" y="3390899"/>
            <a:ext cx="508000" cy="228600"/>
          </a:xfrm>
          <a:prstGeom prst="straightConnector1">
            <a:avLst/>
          </a:prstGeom>
          <a:noFill/>
          <a:ln w="28575">
            <a:solidFill>
              <a:schemeClr val="tx1"/>
            </a:solidFill>
            <a:round/>
          </a:ln>
        </p:spPr>
      </p:cxnSp>
      <p:cxnSp>
        <p:nvCxnSpPr>
          <p:cNvPr id="479247" name="AutoShape 15"/>
          <p:cNvCxnSpPr>
            <a:cxnSpLocks noChangeShapeType="1"/>
          </p:cNvCxnSpPr>
          <p:nvPr/>
        </p:nvCxnSpPr>
        <p:spPr bwMode="auto">
          <a:xfrm>
            <a:off x="7158567" y="3619499"/>
            <a:ext cx="508000" cy="152400"/>
          </a:xfrm>
          <a:prstGeom prst="straightConnector1">
            <a:avLst/>
          </a:prstGeom>
          <a:noFill/>
          <a:ln w="28575">
            <a:solidFill>
              <a:schemeClr val="tx1"/>
            </a:solidFill>
            <a:round/>
          </a:ln>
        </p:spPr>
      </p:cxnSp>
      <p:cxnSp>
        <p:nvCxnSpPr>
          <p:cNvPr id="479248" name="AutoShape 16"/>
          <p:cNvCxnSpPr>
            <a:cxnSpLocks noChangeShapeType="1"/>
          </p:cNvCxnSpPr>
          <p:nvPr/>
        </p:nvCxnSpPr>
        <p:spPr bwMode="auto">
          <a:xfrm>
            <a:off x="7666567" y="3771899"/>
            <a:ext cx="508000" cy="152400"/>
          </a:xfrm>
          <a:prstGeom prst="straightConnector1">
            <a:avLst/>
          </a:prstGeom>
          <a:noFill/>
          <a:ln w="28575">
            <a:solidFill>
              <a:schemeClr val="tx1"/>
            </a:solidFill>
            <a:round/>
          </a:ln>
        </p:spPr>
      </p:cxnSp>
      <p:sp>
        <p:nvSpPr>
          <p:cNvPr id="479249" name="Line 17"/>
          <p:cNvSpPr>
            <a:spLocks noChangeShapeType="1"/>
          </p:cNvSpPr>
          <p:nvPr/>
        </p:nvSpPr>
        <p:spPr bwMode="auto">
          <a:xfrm>
            <a:off x="5467351" y="2686049"/>
            <a:ext cx="330200" cy="300039"/>
          </a:xfrm>
          <a:prstGeom prst="line">
            <a:avLst/>
          </a:prstGeom>
          <a:noFill/>
          <a:ln w="28575">
            <a:solidFill>
              <a:schemeClr val="tx1"/>
            </a:solidFill>
            <a:round/>
          </a:ln>
        </p:spPr>
        <p:txBody>
          <a:bodyPr/>
          <a:lstStyle/>
          <a:p>
            <a:endParaRPr lang="en-US" sz="3200">
              <a:solidFill>
                <a:prstClr val="black"/>
              </a:solidFill>
            </a:endParaRPr>
          </a:p>
        </p:txBody>
      </p:sp>
      <p:sp>
        <p:nvSpPr>
          <p:cNvPr id="479250" name="Line 18"/>
          <p:cNvSpPr>
            <a:spLocks noChangeShapeType="1"/>
          </p:cNvSpPr>
          <p:nvPr/>
        </p:nvSpPr>
        <p:spPr bwMode="auto">
          <a:xfrm>
            <a:off x="5797551" y="2990849"/>
            <a:ext cx="387349" cy="133351"/>
          </a:xfrm>
          <a:prstGeom prst="line">
            <a:avLst/>
          </a:prstGeom>
          <a:noFill/>
          <a:ln w="28575">
            <a:solidFill>
              <a:schemeClr val="tx1"/>
            </a:solidFill>
            <a:round/>
          </a:ln>
        </p:spPr>
        <p:txBody>
          <a:bodyPr/>
          <a:lstStyle/>
          <a:p>
            <a:endParaRPr lang="en-US" sz="3200">
              <a:solidFill>
                <a:prstClr val="black"/>
              </a:solidFill>
            </a:endParaRPr>
          </a:p>
        </p:txBody>
      </p:sp>
      <p:sp>
        <p:nvSpPr>
          <p:cNvPr id="479251" name="AutoShape 19"/>
          <p:cNvSpPr>
            <a:spLocks noChangeArrowheads="1"/>
          </p:cNvSpPr>
          <p:nvPr/>
        </p:nvSpPr>
        <p:spPr bwMode="auto">
          <a:xfrm>
            <a:off x="5054600" y="2690812"/>
            <a:ext cx="304800" cy="22860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sz="3200">
              <a:solidFill>
                <a:prstClr val="black"/>
              </a:solidFill>
            </a:endParaRPr>
          </a:p>
        </p:txBody>
      </p:sp>
      <p:sp>
        <p:nvSpPr>
          <p:cNvPr id="479252" name="Line 20"/>
          <p:cNvSpPr>
            <a:spLocks noChangeShapeType="1"/>
          </p:cNvSpPr>
          <p:nvPr/>
        </p:nvSpPr>
        <p:spPr bwMode="auto">
          <a:xfrm>
            <a:off x="6191253" y="3128964"/>
            <a:ext cx="444500" cy="261937"/>
          </a:xfrm>
          <a:prstGeom prst="line">
            <a:avLst/>
          </a:prstGeom>
          <a:noFill/>
          <a:ln w="28575">
            <a:solidFill>
              <a:schemeClr val="tx1"/>
            </a:solidFill>
            <a:round/>
          </a:ln>
        </p:spPr>
        <p:txBody>
          <a:bodyPr/>
          <a:lstStyle/>
          <a:p>
            <a:endParaRPr lang="en-US" sz="3200">
              <a:solidFill>
                <a:prstClr val="black"/>
              </a:solidFill>
            </a:endParaRPr>
          </a:p>
        </p:txBody>
      </p:sp>
      <p:sp>
        <p:nvSpPr>
          <p:cNvPr id="22" name="Text Box 21"/>
          <p:cNvSpPr txBox="1">
            <a:spLocks noChangeArrowheads="1"/>
          </p:cNvSpPr>
          <p:nvPr/>
        </p:nvSpPr>
        <p:spPr bwMode="auto">
          <a:xfrm>
            <a:off x="795047" y="3165157"/>
            <a:ext cx="1463862" cy="584775"/>
          </a:xfrm>
          <a:prstGeom prst="rect">
            <a:avLst/>
          </a:prstGeom>
          <a:noFill/>
          <a:ln w="9525">
            <a:noFill/>
            <a:miter lim="800000"/>
          </a:ln>
        </p:spPr>
        <p:txBody>
          <a:bodyPr wrap="none">
            <a:spAutoFit/>
          </a:bodyPr>
          <a:lstStyle/>
          <a:p>
            <a:r>
              <a:rPr lang="en-US" sz="3200" dirty="0"/>
              <a:t>J(</a:t>
            </a:r>
            <a:r>
              <a:rPr lang="en-US" sz="3200" dirty="0">
                <a:latin typeface="Symbol" pitchFamily="18" charset="2"/>
                <a:sym typeface="Symbol" pitchFamily="18" charset="2"/>
              </a:rPr>
              <a:t></a:t>
            </a:r>
            <a:r>
              <a:rPr lang="en-US" sz="3200" baseline="-25000" dirty="0">
                <a:latin typeface="Symbol" pitchFamily="18" charset="2"/>
                <a:sym typeface="Symbol" pitchFamily="18" charset="2"/>
              </a:rPr>
              <a:t>0</a:t>
            </a:r>
            <a:r>
              <a:rPr lang="en-US" sz="3200" dirty="0">
                <a:latin typeface="Symbol" pitchFamily="18" charset="2"/>
                <a:sym typeface="Symbol" pitchFamily="18" charset="2"/>
              </a:rPr>
              <a:t>,</a:t>
            </a:r>
            <a:r>
              <a:rPr lang="en-US" sz="3200" baseline="-25000" dirty="0">
                <a:latin typeface="Symbol" pitchFamily="18" charset="2"/>
                <a:sym typeface="Symbol" pitchFamily="18" charset="2"/>
              </a:rPr>
              <a:t>1</a:t>
            </a:r>
            <a:r>
              <a:rPr lang="en-US" sz="3200" dirty="0"/>
              <a:t>)</a:t>
            </a:r>
            <a:endParaRPr lang="en-US" sz="3200" baseline="-25000" dirty="0">
              <a:latin typeface="Symbol" pitchFamily="18" charset="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92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7924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7925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792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925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7924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479246"/>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79243"/>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479247"/>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47924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47924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479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9" grpId="0" animBg="1"/>
      <p:bldP spid="479240" grpId="0" animBg="1"/>
      <p:bldP spid="479241" grpId="0" animBg="1"/>
      <p:bldP spid="479242" grpId="0" animBg="1"/>
      <p:bldP spid="479243" grpId="0" animBg="1"/>
      <p:bldP spid="479244" grpId="0" animBg="1"/>
      <p:bldP spid="479245" grpId="0" animBg="1"/>
      <p:bldP spid="479249" grpId="0" animBg="1"/>
      <p:bldP spid="479250" grpId="0" animBg="1"/>
      <p:bldP spid="479251" grpId="0" animBg="1"/>
      <p:bldP spid="4792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ublic\Documents\ml-class\lectures-slides\assets\2.bow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9401"/>
            <a:ext cx="8026400" cy="62995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1466850" y="236855"/>
            <a:ext cx="9290050" cy="6264910"/>
          </a:xfrm>
          <a:prstGeom prst="rect">
            <a:avLst/>
          </a:prstGeom>
        </p:spPr>
      </p:pic>
    </p:spTree>
  </p:cSld>
  <p:clrMapOvr>
    <a:masterClrMapping/>
  </p:clrMapOvr>
  <p:timing>
    <p:tnLst>
      <p:par>
        <p:cTn id="1" dur="indefinite" restart="never" nodeType="tmRoot">
          <p:childTnLst>
            <p:video>
              <p:cMediaNode vol="0">
                <p:cTn id="2" fill="hold" display="1">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35525" y="1173843"/>
            <a:ext cx="585167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1" y="1173843"/>
            <a:ext cx="5851676" cy="4388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1" y="1173843"/>
            <a:ext cx="5851676" cy="43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a:t>
            </a:r>
            <a:r>
              <a:rPr lang="zh-CN" altLang="en-US" dirty="0">
                <a:solidFill>
                  <a:schemeClr val="tx1"/>
                </a:solidFill>
              </a:rPr>
              <a:t>线性回归</a:t>
            </a:r>
          </a:p>
        </p:txBody>
      </p:sp>
      <p:sp>
        <p:nvSpPr>
          <p:cNvPr id="32" name="TextBox 6"/>
          <p:cNvSpPr txBox="1">
            <a:spLocks noChangeArrowheads="1"/>
          </p:cNvSpPr>
          <p:nvPr/>
        </p:nvSpPr>
        <p:spPr bwMode="auto">
          <a:xfrm>
            <a:off x="2986633" y="1922625"/>
            <a:ext cx="38577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a:solidFill>
                  <a:srgbClr val="595959"/>
                </a:solidFill>
                <a:latin typeface="Impact" panose="020B0806030902050204" pitchFamily="34" charset="0"/>
                <a:ea typeface="微软雅黑" panose="020B0503020204020204" pitchFamily="34" charset="-122"/>
              </a:rPr>
              <a:t>01    </a:t>
            </a:r>
            <a:r>
              <a:rPr lang="zh-CN" altLang="en-US" sz="3600">
                <a:solidFill>
                  <a:srgbClr val="595959"/>
                </a:solidFill>
                <a:latin typeface="Impact" panose="020B0806030902050204" pitchFamily="34" charset="0"/>
                <a:ea typeface="微软雅黑" panose="020B0503020204020204" pitchFamily="34" charset="-122"/>
              </a:rPr>
              <a:t>认识</a:t>
            </a:r>
            <a:r>
              <a:rPr lang="en-US" altLang="zh-CN" sz="3600">
                <a:solidFill>
                  <a:srgbClr val="595959"/>
                </a:solidFill>
                <a:latin typeface="Impact" panose="020B0806030902050204" pitchFamily="34" charset="0"/>
                <a:ea typeface="微软雅黑" panose="020B0503020204020204" pitchFamily="34" charset="-122"/>
              </a:rPr>
              <a:t>Python</a:t>
            </a:r>
            <a:endParaRPr lang="zh-CN" altLang="en-US" sz="3600">
              <a:solidFill>
                <a:srgbClr val="595959"/>
              </a:solidFill>
              <a:latin typeface="微软雅黑" panose="020B0503020204020204" pitchFamily="34" charset="-122"/>
              <a:ea typeface="微软雅黑" panose="020B0503020204020204" pitchFamily="34" charset="-122"/>
            </a:endParaRPr>
          </a:p>
        </p:txBody>
      </p:sp>
      <p:sp>
        <p:nvSpPr>
          <p:cNvPr id="43" name="对角圆角矩形 42"/>
          <p:cNvSpPr/>
          <p:nvPr/>
        </p:nvSpPr>
        <p:spPr>
          <a:xfrm>
            <a:off x="2691358" y="18924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4" name="TextBox 6"/>
          <p:cNvSpPr txBox="1">
            <a:spLocks noChangeArrowheads="1"/>
          </p:cNvSpPr>
          <p:nvPr/>
        </p:nvSpPr>
        <p:spPr bwMode="auto">
          <a:xfrm>
            <a:off x="3002507" y="1904548"/>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en-US" altLang="zh-CN" sz="4000" dirty="0">
                <a:solidFill>
                  <a:schemeClr val="bg1"/>
                </a:solidFill>
                <a:latin typeface="Impact" panose="020B0806030902050204" pitchFamily="34" charset="0"/>
                <a:ea typeface="微软雅黑" panose="020B0503020204020204" pitchFamily="34" charset="-122"/>
              </a:rPr>
              <a:t> </a:t>
            </a:r>
            <a:r>
              <a:rPr lang="en-US" altLang="zh-CN" sz="3600" dirty="0">
                <a:solidFill>
                  <a:schemeClr val="bg1"/>
                </a:solidFill>
                <a:latin typeface="Impact" panose="020B0806030902050204" pitchFamily="34" charset="0"/>
                <a:ea typeface="微软雅黑" panose="020B0503020204020204" pitchFamily="34" charset="-122"/>
              </a:rPr>
              <a:t>  </a:t>
            </a:r>
            <a:r>
              <a:rPr lang="zh-CN" altLang="en-US" sz="3600" dirty="0">
                <a:solidFill>
                  <a:schemeClr val="bg1"/>
                </a:solidFill>
                <a:latin typeface="Impact" panose="020B0806030902050204" pitchFamily="34" charset="0"/>
                <a:ea typeface="微软雅黑" panose="020B0503020204020204" pitchFamily="34" charset="-122"/>
              </a:rPr>
              <a:t>线性回归</a:t>
            </a:r>
            <a:endParaRPr lang="en-US" altLang="zh-CN" sz="3600" dirty="0">
              <a:solidFill>
                <a:schemeClr val="bg1"/>
              </a:solidFill>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梯度下降</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正则化</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回归的评价指标</a:t>
            </a: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08000" y="1113337"/>
            <a:ext cx="9752329" cy="666786"/>
          </a:xfrm>
          <a:prstGeom prst="rect">
            <a:avLst/>
          </a:prstGeom>
          <a:noFill/>
        </p:spPr>
        <p:txBody>
          <a:bodyPr wrap="square" rtlCol="0">
            <a:spAutoFit/>
          </a:bodyPr>
          <a:lstStyle/>
          <a:p>
            <a:r>
              <a:rPr lang="en-US" sz="3735" b="1" dirty="0"/>
              <a:t>Gradient descent</a:t>
            </a:r>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032000" y="2129337"/>
            <a:ext cx="4600448" cy="776224"/>
          </a:xfrm>
          <a:prstGeom prst="rect">
            <a:avLst/>
          </a:prstGeom>
        </p:spPr>
      </p:pic>
      <p:sp>
        <p:nvSpPr>
          <p:cNvPr id="17" name="TextBox 16"/>
          <p:cNvSpPr txBox="1"/>
          <p:nvPr/>
        </p:nvSpPr>
        <p:spPr>
          <a:xfrm>
            <a:off x="1219201" y="3199295"/>
            <a:ext cx="9752329" cy="630301"/>
          </a:xfrm>
          <a:prstGeom prst="rect">
            <a:avLst/>
          </a:prstGeom>
          <a:noFill/>
        </p:spPr>
        <p:txBody>
          <a:bodyPr wrap="square" rtlCol="0">
            <a:spAutoFit/>
          </a:bodyPr>
          <a:lstStyle/>
          <a:p>
            <a:pPr marL="609600" indent="-609600">
              <a:lnSpc>
                <a:spcPts val="4480"/>
              </a:lnSpc>
              <a:buFontTx/>
              <a:buChar char="-"/>
            </a:pPr>
            <a:r>
              <a:rPr lang="en-US" altLang="zh-CN" sz="3200" b="0" i="0" dirty="0">
                <a:solidFill>
                  <a:srgbClr val="060607"/>
                </a:solidFill>
                <a:effectLst/>
                <a:latin typeface="-apple-system"/>
              </a:rPr>
              <a:t>"</a:t>
            </a:r>
            <a:r>
              <a:rPr lang="zh-CN" altLang="en-US" sz="3200" b="0" i="0" dirty="0">
                <a:solidFill>
                  <a:srgbClr val="060607"/>
                </a:solidFill>
                <a:effectLst/>
                <a:latin typeface="-apple-system"/>
              </a:rPr>
              <a:t>调试</a:t>
            </a:r>
            <a:r>
              <a:rPr lang="en-US" altLang="zh-CN" sz="3200" b="0" i="0" dirty="0">
                <a:solidFill>
                  <a:srgbClr val="060607"/>
                </a:solidFill>
                <a:effectLst/>
                <a:latin typeface="-apple-system"/>
              </a:rPr>
              <a:t>"</a:t>
            </a:r>
            <a:r>
              <a:rPr lang="zh-CN" altLang="en-US" sz="3200" b="0" i="0" dirty="0">
                <a:solidFill>
                  <a:srgbClr val="060607"/>
                </a:solidFill>
                <a:effectLst/>
                <a:latin typeface="-apple-system"/>
              </a:rPr>
              <a:t>：如何确保梯度下降工作正常。</a:t>
            </a:r>
            <a:endParaRPr lang="en-US" sz="3735" dirty="0"/>
          </a:p>
        </p:txBody>
      </p:sp>
      <p:sp>
        <p:nvSpPr>
          <p:cNvPr id="4" name="Rectangle 3"/>
          <p:cNvSpPr/>
          <p:nvPr/>
        </p:nvSpPr>
        <p:spPr>
          <a:xfrm>
            <a:off x="1219200" y="4140200"/>
            <a:ext cx="8636000" cy="1211165"/>
          </a:xfrm>
          <a:prstGeom prst="rect">
            <a:avLst/>
          </a:prstGeom>
        </p:spPr>
        <p:txBody>
          <a:bodyPr wrap="square">
            <a:spAutoFit/>
          </a:bodyPr>
          <a:lstStyle/>
          <a:p>
            <a:pPr marL="609600" indent="-609600">
              <a:lnSpc>
                <a:spcPts val="4480"/>
              </a:lnSpc>
              <a:buFontTx/>
              <a:buChar char="-"/>
            </a:pPr>
            <a:endParaRPr lang="en-US" sz="3735" dirty="0"/>
          </a:p>
          <a:p>
            <a:pPr marL="609600" indent="-609600">
              <a:lnSpc>
                <a:spcPts val="4480"/>
              </a:lnSpc>
              <a:buFontTx/>
              <a:buChar char="-"/>
            </a:pPr>
            <a:r>
              <a:rPr lang="zh-CN" altLang="en-US" sz="3200" b="0" i="0" dirty="0">
                <a:solidFill>
                  <a:srgbClr val="060607"/>
                </a:solidFill>
                <a:effectLst/>
                <a:latin typeface="-apple-system"/>
              </a:rPr>
              <a:t>如何选择学习率     </a:t>
            </a:r>
            <a:r>
              <a:rPr lang="en-US" sz="3735" dirty="0"/>
              <a:t>.</a:t>
            </a:r>
          </a:p>
        </p:txBody>
      </p:sp>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846221" y="4913488"/>
            <a:ext cx="304800" cy="243840"/>
          </a:xfrm>
          <a:prstGeom prst="rect">
            <a:avLst/>
          </a:prstGeom>
        </p:spPr>
      </p:pic>
      <p:sp>
        <p:nvSpPr>
          <p:cNvPr id="9" name="文本框 8"/>
          <p:cNvSpPr txBox="1"/>
          <p:nvPr/>
        </p:nvSpPr>
        <p:spPr>
          <a:xfrm>
            <a:off x="507999" y="268844"/>
            <a:ext cx="6096000" cy="666786"/>
          </a:xfrm>
          <a:prstGeom prst="rect">
            <a:avLst/>
          </a:prstGeom>
          <a:noFill/>
        </p:spPr>
        <p:txBody>
          <a:bodyPr wrap="square">
            <a:spAutoFit/>
          </a:bodyPr>
          <a:lstStyle/>
          <a:p>
            <a:r>
              <a:rPr lang="en-US" altLang="zh-CN" sz="3735" b="1" dirty="0">
                <a:solidFill>
                  <a:srgbClr val="FF0000"/>
                </a:solidFill>
              </a:rPr>
              <a:t>Learning Rate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705601" y="1938923"/>
            <a:ext cx="4695804" cy="1195648"/>
          </a:xfrm>
          <a:prstGeom prst="rect">
            <a:avLst/>
          </a:prstGeom>
          <a:noFill/>
        </p:spPr>
        <p:txBody>
          <a:bodyPr wrap="square" rtlCol="0">
            <a:spAutoFit/>
          </a:bodyPr>
          <a:lstStyle/>
          <a:p>
            <a:pPr>
              <a:lnSpc>
                <a:spcPts val="4480"/>
              </a:lnSpc>
            </a:pPr>
            <a:r>
              <a:rPr lang="en-US" sz="3200" dirty="0"/>
              <a:t>Example automatic convergence test:</a:t>
            </a:r>
          </a:p>
        </p:txBody>
      </p:sp>
      <p:sp>
        <p:nvSpPr>
          <p:cNvPr id="2" name="Rectangle 1"/>
          <p:cNvSpPr/>
          <p:nvPr/>
        </p:nvSpPr>
        <p:spPr>
          <a:xfrm>
            <a:off x="6706741" y="3695424"/>
            <a:ext cx="4064000" cy="2349810"/>
          </a:xfrm>
          <a:prstGeom prst="rect">
            <a:avLst/>
          </a:prstGeom>
        </p:spPr>
        <p:txBody>
          <a:bodyPr wrap="square">
            <a:spAutoFit/>
          </a:bodyPr>
          <a:lstStyle/>
          <a:p>
            <a:pPr>
              <a:lnSpc>
                <a:spcPts val="4480"/>
              </a:lnSpc>
            </a:pPr>
            <a:r>
              <a:rPr lang="en-US" sz="3200" dirty="0"/>
              <a:t>Declare convergence if       decreases by less than       in one iteration.</a:t>
            </a:r>
          </a:p>
        </p:txBody>
      </p:sp>
      <p:graphicFrame>
        <p:nvGraphicFramePr>
          <p:cNvPr id="10" name="Chart 9"/>
          <p:cNvGraphicFramePr/>
          <p:nvPr/>
        </p:nvGraphicFramePr>
        <p:xfrm>
          <a:off x="914401" y="1992102"/>
          <a:ext cx="5155409" cy="3822701"/>
        </p:xfrm>
        <a:graphic>
          <a:graphicData uri="http://schemas.openxmlformats.org/drawingml/2006/chart">
            <c:chart xmlns:c="http://schemas.openxmlformats.org/drawingml/2006/chart" xmlns:r="http://schemas.openxmlformats.org/officeDocument/2006/relationships" r:id="rId6"/>
          </a:graphicData>
        </a:graphic>
      </p:graphicFrame>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10751" y="1346084"/>
            <a:ext cx="1472184" cy="576072"/>
          </a:xfrm>
          <a:prstGeom prst="rect">
            <a:avLst/>
          </a:prstGeom>
        </p:spPr>
      </p:pic>
      <p:pic>
        <p:nvPicPr>
          <p:cNvPr id="15" name="Picture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41573" y="4424795"/>
            <a:ext cx="713232" cy="408432"/>
          </a:xfrm>
          <a:prstGeom prst="rect">
            <a:avLst/>
          </a:prstGeom>
        </p:spPr>
      </p:pic>
      <p:pic>
        <p:nvPicPr>
          <p:cNvPr id="19" name="Picture 1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451217" y="5031475"/>
            <a:ext cx="768096" cy="347472"/>
          </a:xfrm>
          <a:prstGeom prst="rect">
            <a:avLst/>
          </a:prstGeom>
        </p:spPr>
      </p:pic>
      <p:cxnSp>
        <p:nvCxnSpPr>
          <p:cNvPr id="20" name="Straight Connector 19"/>
          <p:cNvCxnSpPr/>
          <p:nvPr/>
        </p:nvCxnSpPr>
        <p:spPr>
          <a:xfrm>
            <a:off x="6299200" y="1498600"/>
            <a:ext cx="0" cy="4883016"/>
          </a:xfrm>
          <a:prstGeom prst="line">
            <a:avLst/>
          </a:prstGeom>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1117601" y="5664684"/>
            <a:ext cx="4695804" cy="602986"/>
          </a:xfrm>
          <a:prstGeom prst="rect">
            <a:avLst/>
          </a:prstGeom>
          <a:noFill/>
        </p:spPr>
        <p:txBody>
          <a:bodyPr wrap="square" rtlCol="0">
            <a:spAutoFit/>
          </a:bodyPr>
          <a:lstStyle/>
          <a:p>
            <a:pPr algn="ctr">
              <a:lnSpc>
                <a:spcPts val="4480"/>
              </a:lnSpc>
            </a:pPr>
            <a:r>
              <a:rPr lang="en-US" sz="2665" dirty="0"/>
              <a:t>No. of iterations</a:t>
            </a:r>
          </a:p>
        </p:txBody>
      </p:sp>
      <p:sp>
        <p:nvSpPr>
          <p:cNvPr id="12" name="TextBox 11"/>
          <p:cNvSpPr txBox="1"/>
          <p:nvPr/>
        </p:nvSpPr>
        <p:spPr>
          <a:xfrm>
            <a:off x="407669" y="279400"/>
            <a:ext cx="10463531" cy="584775"/>
          </a:xfrm>
          <a:prstGeom prst="rect">
            <a:avLst/>
          </a:prstGeom>
          <a:noFill/>
        </p:spPr>
        <p:txBody>
          <a:bodyPr wrap="square" rtlCol="0">
            <a:spAutoFit/>
          </a:bodyPr>
          <a:lstStyle/>
          <a:p>
            <a:r>
              <a:rPr lang="en-US" sz="3200" b="1" dirty="0"/>
              <a:t>Making sure gradient descent is working correctly.</a:t>
            </a:r>
          </a:p>
        </p:txBody>
      </p:sp>
      <p:sp>
        <p:nvSpPr>
          <p:cNvPr id="5" name="任意多边形: 形状 4"/>
          <p:cNvSpPr/>
          <p:nvPr/>
        </p:nvSpPr>
        <p:spPr>
          <a:xfrm>
            <a:off x="1401171" y="2329218"/>
            <a:ext cx="3039444" cy="2702257"/>
          </a:xfrm>
          <a:custGeom>
            <a:avLst/>
            <a:gdLst>
              <a:gd name="connsiteX0" fmla="*/ 0 w 2279583"/>
              <a:gd name="connsiteY0" fmla="*/ 0 h 2026693"/>
              <a:gd name="connsiteX1" fmla="*/ 75062 w 2279583"/>
              <a:gd name="connsiteY1" fmla="*/ 300251 h 2026693"/>
              <a:gd name="connsiteX2" fmla="*/ 122829 w 2279583"/>
              <a:gd name="connsiteY2" fmla="*/ 382138 h 2026693"/>
              <a:gd name="connsiteX3" fmla="*/ 163773 w 2279583"/>
              <a:gd name="connsiteY3" fmla="*/ 477672 h 2026693"/>
              <a:gd name="connsiteX4" fmla="*/ 272955 w 2279583"/>
              <a:gd name="connsiteY4" fmla="*/ 661917 h 2026693"/>
              <a:gd name="connsiteX5" fmla="*/ 307074 w 2279583"/>
              <a:gd name="connsiteY5" fmla="*/ 743803 h 2026693"/>
              <a:gd name="connsiteX6" fmla="*/ 368489 w 2279583"/>
              <a:gd name="connsiteY6" fmla="*/ 928048 h 2026693"/>
              <a:gd name="connsiteX7" fmla="*/ 416256 w 2279583"/>
              <a:gd name="connsiteY7" fmla="*/ 1037230 h 2026693"/>
              <a:gd name="connsiteX8" fmla="*/ 518615 w 2279583"/>
              <a:gd name="connsiteY8" fmla="*/ 1173708 h 2026693"/>
              <a:gd name="connsiteX9" fmla="*/ 620973 w 2279583"/>
              <a:gd name="connsiteY9" fmla="*/ 1323833 h 2026693"/>
              <a:gd name="connsiteX10" fmla="*/ 668740 w 2279583"/>
              <a:gd name="connsiteY10" fmla="*/ 1385248 h 2026693"/>
              <a:gd name="connsiteX11" fmla="*/ 723331 w 2279583"/>
              <a:gd name="connsiteY11" fmla="*/ 1467135 h 2026693"/>
              <a:gd name="connsiteX12" fmla="*/ 771098 w 2279583"/>
              <a:gd name="connsiteY12" fmla="*/ 1528550 h 2026693"/>
              <a:gd name="connsiteX13" fmla="*/ 900752 w 2279583"/>
              <a:gd name="connsiteY13" fmla="*/ 1712794 h 2026693"/>
              <a:gd name="connsiteX14" fmla="*/ 928047 w 2279583"/>
              <a:gd name="connsiteY14" fmla="*/ 1733266 h 2026693"/>
              <a:gd name="connsiteX15" fmla="*/ 962167 w 2279583"/>
              <a:gd name="connsiteY15" fmla="*/ 1753738 h 2026693"/>
              <a:gd name="connsiteX16" fmla="*/ 1050877 w 2279583"/>
              <a:gd name="connsiteY16" fmla="*/ 1835624 h 2026693"/>
              <a:gd name="connsiteX17" fmla="*/ 1084997 w 2279583"/>
              <a:gd name="connsiteY17" fmla="*/ 1862920 h 2026693"/>
              <a:gd name="connsiteX18" fmla="*/ 1344304 w 2279583"/>
              <a:gd name="connsiteY18" fmla="*/ 1924335 h 2026693"/>
              <a:gd name="connsiteX19" fmla="*/ 1699146 w 2279583"/>
              <a:gd name="connsiteY19" fmla="*/ 1965278 h 2026693"/>
              <a:gd name="connsiteX20" fmla="*/ 1787856 w 2279583"/>
              <a:gd name="connsiteY20" fmla="*/ 1985750 h 2026693"/>
              <a:gd name="connsiteX21" fmla="*/ 1821976 w 2279583"/>
              <a:gd name="connsiteY21" fmla="*/ 1999397 h 2026693"/>
              <a:gd name="connsiteX22" fmla="*/ 1917510 w 2279583"/>
              <a:gd name="connsiteY22" fmla="*/ 2026693 h 2026693"/>
              <a:gd name="connsiteX23" fmla="*/ 2245056 w 2279583"/>
              <a:gd name="connsiteY23" fmla="*/ 2019869 h 2026693"/>
              <a:gd name="connsiteX24" fmla="*/ 2279176 w 2279583"/>
              <a:gd name="connsiteY24" fmla="*/ 1992574 h 202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9583" h="2026693">
                <a:moveTo>
                  <a:pt x="0" y="0"/>
                </a:moveTo>
                <a:cubicBezTo>
                  <a:pt x="21112" y="105561"/>
                  <a:pt x="30396" y="203474"/>
                  <a:pt x="75062" y="300251"/>
                </a:cubicBezTo>
                <a:cubicBezTo>
                  <a:pt x="88304" y="328943"/>
                  <a:pt x="108697" y="353874"/>
                  <a:pt x="122829" y="382138"/>
                </a:cubicBezTo>
                <a:cubicBezTo>
                  <a:pt x="138323" y="413126"/>
                  <a:pt x="147392" y="447143"/>
                  <a:pt x="163773" y="477672"/>
                </a:cubicBezTo>
                <a:cubicBezTo>
                  <a:pt x="197527" y="540577"/>
                  <a:pt x="245498" y="596020"/>
                  <a:pt x="272955" y="661917"/>
                </a:cubicBezTo>
                <a:cubicBezTo>
                  <a:pt x="284328" y="689212"/>
                  <a:pt x="297083" y="715972"/>
                  <a:pt x="307074" y="743803"/>
                </a:cubicBezTo>
                <a:cubicBezTo>
                  <a:pt x="328946" y="804733"/>
                  <a:pt x="342541" y="868739"/>
                  <a:pt x="368489" y="928048"/>
                </a:cubicBezTo>
                <a:cubicBezTo>
                  <a:pt x="384411" y="964442"/>
                  <a:pt x="395542" y="1003334"/>
                  <a:pt x="416256" y="1037230"/>
                </a:cubicBezTo>
                <a:cubicBezTo>
                  <a:pt x="445909" y="1085753"/>
                  <a:pt x="486580" y="1126724"/>
                  <a:pt x="518615" y="1173708"/>
                </a:cubicBezTo>
                <a:cubicBezTo>
                  <a:pt x="552734" y="1223750"/>
                  <a:pt x="585920" y="1274441"/>
                  <a:pt x="620973" y="1323833"/>
                </a:cubicBezTo>
                <a:cubicBezTo>
                  <a:pt x="635983" y="1344983"/>
                  <a:pt x="653666" y="1364144"/>
                  <a:pt x="668740" y="1385248"/>
                </a:cubicBezTo>
                <a:cubicBezTo>
                  <a:pt x="687808" y="1411943"/>
                  <a:pt x="704263" y="1440440"/>
                  <a:pt x="723331" y="1467135"/>
                </a:cubicBezTo>
                <a:cubicBezTo>
                  <a:pt x="738405" y="1488239"/>
                  <a:pt x="755913" y="1507525"/>
                  <a:pt x="771098" y="1528550"/>
                </a:cubicBezTo>
                <a:cubicBezTo>
                  <a:pt x="815067" y="1589429"/>
                  <a:pt x="840675" y="1667735"/>
                  <a:pt x="900752" y="1712794"/>
                </a:cubicBezTo>
                <a:cubicBezTo>
                  <a:pt x="909850" y="1719618"/>
                  <a:pt x="918584" y="1726957"/>
                  <a:pt x="928047" y="1733266"/>
                </a:cubicBezTo>
                <a:cubicBezTo>
                  <a:pt x="939083" y="1740623"/>
                  <a:pt x="951978" y="1745247"/>
                  <a:pt x="962167" y="1753738"/>
                </a:cubicBezTo>
                <a:cubicBezTo>
                  <a:pt x="993082" y="1779500"/>
                  <a:pt x="1020800" y="1808889"/>
                  <a:pt x="1050877" y="1835624"/>
                </a:cubicBezTo>
                <a:cubicBezTo>
                  <a:pt x="1061763" y="1845300"/>
                  <a:pt x="1071403" y="1857691"/>
                  <a:pt x="1084997" y="1862920"/>
                </a:cubicBezTo>
                <a:cubicBezTo>
                  <a:pt x="1157809" y="1890925"/>
                  <a:pt x="1264932" y="1913982"/>
                  <a:pt x="1344304" y="1924335"/>
                </a:cubicBezTo>
                <a:cubicBezTo>
                  <a:pt x="1462369" y="1939735"/>
                  <a:pt x="1580938" y="1951012"/>
                  <a:pt x="1699146" y="1965278"/>
                </a:cubicBezTo>
                <a:cubicBezTo>
                  <a:pt x="1732614" y="1969317"/>
                  <a:pt x="1755282" y="1974892"/>
                  <a:pt x="1787856" y="1985750"/>
                </a:cubicBezTo>
                <a:cubicBezTo>
                  <a:pt x="1799477" y="1989623"/>
                  <a:pt x="1810295" y="1995708"/>
                  <a:pt x="1821976" y="1999397"/>
                </a:cubicBezTo>
                <a:cubicBezTo>
                  <a:pt x="1853558" y="2009370"/>
                  <a:pt x="1885665" y="2017594"/>
                  <a:pt x="1917510" y="2026693"/>
                </a:cubicBezTo>
                <a:lnTo>
                  <a:pt x="2245056" y="2019869"/>
                </a:lnTo>
                <a:cubicBezTo>
                  <a:pt x="2285867" y="2018329"/>
                  <a:pt x="2279176" y="2020748"/>
                  <a:pt x="2279176" y="19925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7669" y="279400"/>
            <a:ext cx="10463531" cy="584775"/>
          </a:xfrm>
          <a:prstGeom prst="rect">
            <a:avLst/>
          </a:prstGeom>
          <a:noFill/>
        </p:spPr>
        <p:txBody>
          <a:bodyPr wrap="square" rtlCol="0">
            <a:spAutoFit/>
          </a:bodyPr>
          <a:lstStyle/>
          <a:p>
            <a:r>
              <a:rPr lang="en-US" sz="3200" b="1" dirty="0"/>
              <a:t>Making sure gradient descent is working correctly.</a:t>
            </a:r>
          </a:p>
        </p:txBody>
      </p:sp>
      <p:sp>
        <p:nvSpPr>
          <p:cNvPr id="17" name="TextBox 16"/>
          <p:cNvSpPr txBox="1"/>
          <p:nvPr/>
        </p:nvSpPr>
        <p:spPr>
          <a:xfrm>
            <a:off x="5337994" y="1100624"/>
            <a:ext cx="7370087" cy="1180067"/>
          </a:xfrm>
          <a:prstGeom prst="rect">
            <a:avLst/>
          </a:prstGeom>
          <a:noFill/>
        </p:spPr>
        <p:txBody>
          <a:bodyPr wrap="square" rtlCol="0">
            <a:spAutoFit/>
          </a:bodyPr>
          <a:lstStyle/>
          <a:p>
            <a:pPr>
              <a:lnSpc>
                <a:spcPts val="4480"/>
              </a:lnSpc>
            </a:pPr>
            <a:r>
              <a:rPr lang="en-US" sz="2665" dirty="0"/>
              <a:t>Gradient descent not working. </a:t>
            </a:r>
          </a:p>
          <a:p>
            <a:pPr>
              <a:lnSpc>
                <a:spcPts val="4480"/>
              </a:lnSpc>
            </a:pPr>
            <a:r>
              <a:rPr lang="en-US" sz="2665" dirty="0"/>
              <a:t>Use smaller </a:t>
            </a:r>
            <a:r>
              <a:rPr lang="en-US" altLang="zh-CN" sz="2665" dirty="0" err="1"/>
              <a:t>lr</a:t>
            </a:r>
            <a:r>
              <a:rPr lang="en-US" sz="2665" dirty="0"/>
              <a:t>. </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2085020"/>
            <a:ext cx="475488" cy="272288"/>
          </a:xfrm>
          <a:prstGeom prst="rect">
            <a:avLst/>
          </a:prstGeom>
        </p:spPr>
      </p:pic>
      <p:sp>
        <p:nvSpPr>
          <p:cNvPr id="21" name="TextBox 20"/>
          <p:cNvSpPr txBox="1"/>
          <p:nvPr/>
        </p:nvSpPr>
        <p:spPr>
          <a:xfrm>
            <a:off x="1237065" y="3355876"/>
            <a:ext cx="2590800" cy="587405"/>
          </a:xfrm>
          <a:prstGeom prst="rect">
            <a:avLst/>
          </a:prstGeom>
          <a:noFill/>
        </p:spPr>
        <p:txBody>
          <a:bodyPr wrap="square" rtlCol="0">
            <a:spAutoFit/>
          </a:bodyPr>
          <a:lstStyle/>
          <a:p>
            <a:pPr algn="ctr">
              <a:lnSpc>
                <a:spcPts val="4480"/>
              </a:lnSpc>
            </a:pPr>
            <a:r>
              <a:rPr lang="en-US" sz="2135" dirty="0"/>
              <a:t>No. of iterations</a:t>
            </a:r>
          </a:p>
        </p:txBody>
      </p:sp>
      <p:cxnSp>
        <p:nvCxnSpPr>
          <p:cNvPr id="11" name="Straight Connector 10"/>
          <p:cNvCxnSpPr/>
          <p:nvPr/>
        </p:nvCxnSpPr>
        <p:spPr>
          <a:xfrm flipV="1">
            <a:off x="1357376" y="1846898"/>
            <a:ext cx="0" cy="191432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52577" y="3457476"/>
            <a:ext cx="3028548"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277668" y="2819430"/>
            <a:ext cx="228600" cy="182880"/>
          </a:xfrm>
          <a:prstGeom prst="rect">
            <a:avLst/>
          </a:prstGeom>
        </p:spPr>
      </p:pic>
      <p:pic>
        <p:nvPicPr>
          <p:cNvPr id="23" name="Picture 2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75215" y="4229826"/>
            <a:ext cx="475488" cy="272288"/>
          </a:xfrm>
          <a:prstGeom prst="rect">
            <a:avLst/>
          </a:prstGeom>
        </p:spPr>
      </p:pic>
      <p:sp>
        <p:nvSpPr>
          <p:cNvPr id="24" name="TextBox 23"/>
          <p:cNvSpPr txBox="1"/>
          <p:nvPr/>
        </p:nvSpPr>
        <p:spPr>
          <a:xfrm>
            <a:off x="1202680" y="5500682"/>
            <a:ext cx="2590800" cy="587405"/>
          </a:xfrm>
          <a:prstGeom prst="rect">
            <a:avLst/>
          </a:prstGeom>
          <a:noFill/>
        </p:spPr>
        <p:txBody>
          <a:bodyPr wrap="square" rtlCol="0">
            <a:spAutoFit/>
          </a:bodyPr>
          <a:lstStyle/>
          <a:p>
            <a:pPr algn="ctr">
              <a:lnSpc>
                <a:spcPts val="4480"/>
              </a:lnSpc>
            </a:pPr>
            <a:r>
              <a:rPr lang="en-US" sz="2135" dirty="0"/>
              <a:t>No. of iterations</a:t>
            </a:r>
          </a:p>
        </p:txBody>
      </p:sp>
      <p:cxnSp>
        <p:nvCxnSpPr>
          <p:cNvPr id="25" name="Straight Connector 24"/>
          <p:cNvCxnSpPr/>
          <p:nvPr/>
        </p:nvCxnSpPr>
        <p:spPr>
          <a:xfrm flipV="1">
            <a:off x="1322991" y="3991704"/>
            <a:ext cx="0" cy="191432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18192" y="5602282"/>
            <a:ext cx="487460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6693043" y="4229826"/>
            <a:ext cx="475488" cy="272288"/>
          </a:xfrm>
          <a:prstGeom prst="rect">
            <a:avLst/>
          </a:prstGeom>
        </p:spPr>
      </p:pic>
      <p:sp>
        <p:nvSpPr>
          <p:cNvPr id="28" name="TextBox 27"/>
          <p:cNvSpPr txBox="1"/>
          <p:nvPr/>
        </p:nvSpPr>
        <p:spPr>
          <a:xfrm>
            <a:off x="7320508" y="5500682"/>
            <a:ext cx="2590800" cy="587405"/>
          </a:xfrm>
          <a:prstGeom prst="rect">
            <a:avLst/>
          </a:prstGeom>
          <a:noFill/>
        </p:spPr>
        <p:txBody>
          <a:bodyPr wrap="square" rtlCol="0">
            <a:spAutoFit/>
          </a:bodyPr>
          <a:lstStyle/>
          <a:p>
            <a:pPr algn="ctr">
              <a:lnSpc>
                <a:spcPts val="4480"/>
              </a:lnSpc>
            </a:pPr>
            <a:r>
              <a:rPr lang="en-US" sz="2135" dirty="0"/>
              <a:t>No. of iterations</a:t>
            </a:r>
          </a:p>
        </p:txBody>
      </p:sp>
      <p:cxnSp>
        <p:nvCxnSpPr>
          <p:cNvPr id="29" name="Straight Connector 28"/>
          <p:cNvCxnSpPr/>
          <p:nvPr/>
        </p:nvCxnSpPr>
        <p:spPr>
          <a:xfrm flipV="1">
            <a:off x="7440819" y="3037971"/>
            <a:ext cx="0" cy="286806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136019" y="5602282"/>
            <a:ext cx="3735181"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3" name="任意多边形: 形状 2"/>
          <p:cNvSpPr/>
          <p:nvPr/>
        </p:nvSpPr>
        <p:spPr>
          <a:xfrm>
            <a:off x="1355678" y="2002346"/>
            <a:ext cx="1555845" cy="994305"/>
          </a:xfrm>
          <a:custGeom>
            <a:avLst/>
            <a:gdLst>
              <a:gd name="connsiteX0" fmla="*/ 0 w 1166884"/>
              <a:gd name="connsiteY0" fmla="*/ 730156 h 745729"/>
              <a:gd name="connsiteX1" fmla="*/ 163773 w 1166884"/>
              <a:gd name="connsiteY1" fmla="*/ 743803 h 745729"/>
              <a:gd name="connsiteX2" fmla="*/ 368490 w 1166884"/>
              <a:gd name="connsiteY2" fmla="*/ 696036 h 745729"/>
              <a:gd name="connsiteX3" fmla="*/ 532263 w 1166884"/>
              <a:gd name="connsiteY3" fmla="*/ 641445 h 745729"/>
              <a:gd name="connsiteX4" fmla="*/ 730155 w 1166884"/>
              <a:gd name="connsiteY4" fmla="*/ 511791 h 745729"/>
              <a:gd name="connsiteX5" fmla="*/ 859809 w 1166884"/>
              <a:gd name="connsiteY5" fmla="*/ 423081 h 745729"/>
              <a:gd name="connsiteX6" fmla="*/ 934872 w 1166884"/>
              <a:gd name="connsiteY6" fmla="*/ 354842 h 745729"/>
              <a:gd name="connsiteX7" fmla="*/ 1050878 w 1166884"/>
              <a:gd name="connsiteY7" fmla="*/ 177421 h 745729"/>
              <a:gd name="connsiteX8" fmla="*/ 1091821 w 1166884"/>
              <a:gd name="connsiteY8" fmla="*/ 129654 h 745729"/>
              <a:gd name="connsiteX9" fmla="*/ 1166884 w 1166884"/>
              <a:gd name="connsiteY9" fmla="*/ 0 h 74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6884" h="745729">
                <a:moveTo>
                  <a:pt x="0" y="730156"/>
                </a:moveTo>
                <a:cubicBezTo>
                  <a:pt x="52849" y="738963"/>
                  <a:pt x="111724" y="750309"/>
                  <a:pt x="163773" y="743803"/>
                </a:cubicBezTo>
                <a:cubicBezTo>
                  <a:pt x="233304" y="735112"/>
                  <a:pt x="300974" y="714790"/>
                  <a:pt x="368490" y="696036"/>
                </a:cubicBezTo>
                <a:cubicBezTo>
                  <a:pt x="423935" y="680635"/>
                  <a:pt x="480989" y="667566"/>
                  <a:pt x="532263" y="641445"/>
                </a:cubicBezTo>
                <a:cubicBezTo>
                  <a:pt x="602531" y="605648"/>
                  <a:pt x="664035" y="554769"/>
                  <a:pt x="730155" y="511791"/>
                </a:cubicBezTo>
                <a:cubicBezTo>
                  <a:pt x="782141" y="478000"/>
                  <a:pt x="813909" y="461733"/>
                  <a:pt x="859809" y="423081"/>
                </a:cubicBezTo>
                <a:cubicBezTo>
                  <a:pt x="885674" y="401300"/>
                  <a:pt x="912944" y="380583"/>
                  <a:pt x="934872" y="354842"/>
                </a:cubicBezTo>
                <a:cubicBezTo>
                  <a:pt x="1089817" y="172950"/>
                  <a:pt x="964305" y="303344"/>
                  <a:pt x="1050878" y="177421"/>
                </a:cubicBezTo>
                <a:cubicBezTo>
                  <a:pt x="1062759" y="160140"/>
                  <a:pt x="1080706" y="147437"/>
                  <a:pt x="1091821" y="129654"/>
                </a:cubicBezTo>
                <a:cubicBezTo>
                  <a:pt x="1187265" y="-23057"/>
                  <a:pt x="1117737" y="49147"/>
                  <a:pt x="116688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 name="任意多边形: 形状 5"/>
          <p:cNvSpPr/>
          <p:nvPr/>
        </p:nvSpPr>
        <p:spPr>
          <a:xfrm>
            <a:off x="1355678" y="4577225"/>
            <a:ext cx="4167117" cy="527713"/>
          </a:xfrm>
          <a:custGeom>
            <a:avLst/>
            <a:gdLst>
              <a:gd name="connsiteX0" fmla="*/ 0 w 3125338"/>
              <a:gd name="connsiteY0" fmla="*/ 40943 h 395785"/>
              <a:gd name="connsiteX1" fmla="*/ 68239 w 3125338"/>
              <a:gd name="connsiteY1" fmla="*/ 95534 h 395785"/>
              <a:gd name="connsiteX2" fmla="*/ 252484 w 3125338"/>
              <a:gd name="connsiteY2" fmla="*/ 259307 h 395785"/>
              <a:gd name="connsiteX3" fmla="*/ 300251 w 3125338"/>
              <a:gd name="connsiteY3" fmla="*/ 279779 h 395785"/>
              <a:gd name="connsiteX4" fmla="*/ 450376 w 3125338"/>
              <a:gd name="connsiteY4" fmla="*/ 252483 h 395785"/>
              <a:gd name="connsiteX5" fmla="*/ 518615 w 3125338"/>
              <a:gd name="connsiteY5" fmla="*/ 197892 h 395785"/>
              <a:gd name="connsiteX6" fmla="*/ 723332 w 3125338"/>
              <a:gd name="connsiteY6" fmla="*/ 54591 h 395785"/>
              <a:gd name="connsiteX7" fmla="*/ 805218 w 3125338"/>
              <a:gd name="connsiteY7" fmla="*/ 0 h 395785"/>
              <a:gd name="connsiteX8" fmla="*/ 955343 w 3125338"/>
              <a:gd name="connsiteY8" fmla="*/ 75062 h 395785"/>
              <a:gd name="connsiteX9" fmla="*/ 1030406 w 3125338"/>
              <a:gd name="connsiteY9" fmla="*/ 184244 h 395785"/>
              <a:gd name="connsiteX10" fmla="*/ 1344305 w 3125338"/>
              <a:gd name="connsiteY10" fmla="*/ 368489 h 395785"/>
              <a:gd name="connsiteX11" fmla="*/ 1651379 w 3125338"/>
              <a:gd name="connsiteY11" fmla="*/ 184244 h 395785"/>
              <a:gd name="connsiteX12" fmla="*/ 1869743 w 3125338"/>
              <a:gd name="connsiteY12" fmla="*/ 40943 h 395785"/>
              <a:gd name="connsiteX13" fmla="*/ 1978926 w 3125338"/>
              <a:gd name="connsiteY13" fmla="*/ 54591 h 395785"/>
              <a:gd name="connsiteX14" fmla="*/ 2040341 w 3125338"/>
              <a:gd name="connsiteY14" fmla="*/ 143301 h 395785"/>
              <a:gd name="connsiteX15" fmla="*/ 2169994 w 3125338"/>
              <a:gd name="connsiteY15" fmla="*/ 286603 h 395785"/>
              <a:gd name="connsiteX16" fmla="*/ 2388358 w 3125338"/>
              <a:gd name="connsiteY16" fmla="*/ 388961 h 395785"/>
              <a:gd name="connsiteX17" fmla="*/ 2463421 w 3125338"/>
              <a:gd name="connsiteY17" fmla="*/ 395785 h 395785"/>
              <a:gd name="connsiteX18" fmla="*/ 2579427 w 3125338"/>
              <a:gd name="connsiteY18" fmla="*/ 361665 h 395785"/>
              <a:gd name="connsiteX19" fmla="*/ 2661314 w 3125338"/>
              <a:gd name="connsiteY19" fmla="*/ 252483 h 395785"/>
              <a:gd name="connsiteX20" fmla="*/ 2715905 w 3125338"/>
              <a:gd name="connsiteY20" fmla="*/ 191068 h 395785"/>
              <a:gd name="connsiteX21" fmla="*/ 2784143 w 3125338"/>
              <a:gd name="connsiteY21" fmla="*/ 95534 h 395785"/>
              <a:gd name="connsiteX22" fmla="*/ 2886502 w 3125338"/>
              <a:gd name="connsiteY22" fmla="*/ 61414 h 395785"/>
              <a:gd name="connsiteX23" fmla="*/ 2920621 w 3125338"/>
              <a:gd name="connsiteY23" fmla="*/ 47767 h 395785"/>
              <a:gd name="connsiteX24" fmla="*/ 2947917 w 3125338"/>
              <a:gd name="connsiteY24" fmla="*/ 27295 h 395785"/>
              <a:gd name="connsiteX25" fmla="*/ 3050275 w 3125338"/>
              <a:gd name="connsiteY25" fmla="*/ 75062 h 395785"/>
              <a:gd name="connsiteX26" fmla="*/ 3084394 w 3125338"/>
              <a:gd name="connsiteY26" fmla="*/ 95534 h 395785"/>
              <a:gd name="connsiteX27" fmla="*/ 3104866 w 3125338"/>
              <a:gd name="connsiteY27" fmla="*/ 109182 h 395785"/>
              <a:gd name="connsiteX28" fmla="*/ 3125338 w 3125338"/>
              <a:gd name="connsiteY28" fmla="*/ 116005 h 39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5338" h="395785">
                <a:moveTo>
                  <a:pt x="0" y="40943"/>
                </a:moveTo>
                <a:cubicBezTo>
                  <a:pt x="22746" y="59140"/>
                  <a:pt x="46802" y="75812"/>
                  <a:pt x="68239" y="95534"/>
                </a:cubicBezTo>
                <a:cubicBezTo>
                  <a:pt x="159848" y="179814"/>
                  <a:pt x="156656" y="198784"/>
                  <a:pt x="252484" y="259307"/>
                </a:cubicBezTo>
                <a:cubicBezTo>
                  <a:pt x="267130" y="268557"/>
                  <a:pt x="284329" y="272955"/>
                  <a:pt x="300251" y="279779"/>
                </a:cubicBezTo>
                <a:cubicBezTo>
                  <a:pt x="350293" y="270680"/>
                  <a:pt x="402752" y="270342"/>
                  <a:pt x="450376" y="252483"/>
                </a:cubicBezTo>
                <a:cubicBezTo>
                  <a:pt x="477651" y="242255"/>
                  <a:pt x="495031" y="214990"/>
                  <a:pt x="518615" y="197892"/>
                </a:cubicBezTo>
                <a:cubicBezTo>
                  <a:pt x="586053" y="149000"/>
                  <a:pt x="655180" y="102482"/>
                  <a:pt x="723332" y="54591"/>
                </a:cubicBezTo>
                <a:cubicBezTo>
                  <a:pt x="788504" y="8794"/>
                  <a:pt x="749838" y="33227"/>
                  <a:pt x="805218" y="0"/>
                </a:cubicBezTo>
                <a:cubicBezTo>
                  <a:pt x="880972" y="15150"/>
                  <a:pt x="893057" y="7360"/>
                  <a:pt x="955343" y="75062"/>
                </a:cubicBezTo>
                <a:cubicBezTo>
                  <a:pt x="985245" y="107565"/>
                  <a:pt x="994324" y="158775"/>
                  <a:pt x="1030406" y="184244"/>
                </a:cubicBezTo>
                <a:cubicBezTo>
                  <a:pt x="1285404" y="364242"/>
                  <a:pt x="1170581" y="325057"/>
                  <a:pt x="1344305" y="368489"/>
                </a:cubicBezTo>
                <a:cubicBezTo>
                  <a:pt x="1482207" y="304842"/>
                  <a:pt x="1485603" y="308577"/>
                  <a:pt x="1651379" y="184244"/>
                </a:cubicBezTo>
                <a:cubicBezTo>
                  <a:pt x="1830699" y="49753"/>
                  <a:pt x="1751258" y="85374"/>
                  <a:pt x="1869743" y="40943"/>
                </a:cubicBezTo>
                <a:cubicBezTo>
                  <a:pt x="1906137" y="45492"/>
                  <a:pt x="1947475" y="35721"/>
                  <a:pt x="1978926" y="54591"/>
                </a:cubicBezTo>
                <a:cubicBezTo>
                  <a:pt x="2009766" y="73095"/>
                  <a:pt x="2018762" y="114529"/>
                  <a:pt x="2040341" y="143301"/>
                </a:cubicBezTo>
                <a:cubicBezTo>
                  <a:pt x="2064412" y="175396"/>
                  <a:pt x="2136322" y="263033"/>
                  <a:pt x="2169994" y="286603"/>
                </a:cubicBezTo>
                <a:cubicBezTo>
                  <a:pt x="2224571" y="324807"/>
                  <a:pt x="2316574" y="373356"/>
                  <a:pt x="2388358" y="388961"/>
                </a:cubicBezTo>
                <a:cubicBezTo>
                  <a:pt x="2412909" y="394298"/>
                  <a:pt x="2438400" y="393510"/>
                  <a:pt x="2463421" y="395785"/>
                </a:cubicBezTo>
                <a:cubicBezTo>
                  <a:pt x="2502090" y="384412"/>
                  <a:pt x="2543986" y="380862"/>
                  <a:pt x="2579427" y="361665"/>
                </a:cubicBezTo>
                <a:cubicBezTo>
                  <a:pt x="2612925" y="343520"/>
                  <a:pt x="2639583" y="280901"/>
                  <a:pt x="2661314" y="252483"/>
                </a:cubicBezTo>
                <a:cubicBezTo>
                  <a:pt x="2677952" y="230725"/>
                  <a:pt x="2700110" y="213445"/>
                  <a:pt x="2715905" y="191068"/>
                </a:cubicBezTo>
                <a:cubicBezTo>
                  <a:pt x="2744199" y="150984"/>
                  <a:pt x="2736054" y="120723"/>
                  <a:pt x="2784143" y="95534"/>
                </a:cubicBezTo>
                <a:cubicBezTo>
                  <a:pt x="2816002" y="78846"/>
                  <a:pt x="2852556" y="73295"/>
                  <a:pt x="2886502" y="61414"/>
                </a:cubicBezTo>
                <a:cubicBezTo>
                  <a:pt x="2898063" y="57368"/>
                  <a:pt x="2909913" y="53716"/>
                  <a:pt x="2920621" y="47767"/>
                </a:cubicBezTo>
                <a:cubicBezTo>
                  <a:pt x="2930563" y="42244"/>
                  <a:pt x="2938818" y="34119"/>
                  <a:pt x="2947917" y="27295"/>
                </a:cubicBezTo>
                <a:cubicBezTo>
                  <a:pt x="3075813" y="50549"/>
                  <a:pt x="2985040" y="17075"/>
                  <a:pt x="3050275" y="75062"/>
                </a:cubicBezTo>
                <a:cubicBezTo>
                  <a:pt x="3060188" y="83874"/>
                  <a:pt x="3073147" y="88504"/>
                  <a:pt x="3084394" y="95534"/>
                </a:cubicBezTo>
                <a:cubicBezTo>
                  <a:pt x="3091349" y="99881"/>
                  <a:pt x="3097530" y="105514"/>
                  <a:pt x="3104866" y="109182"/>
                </a:cubicBezTo>
                <a:cubicBezTo>
                  <a:pt x="3111300" y="112399"/>
                  <a:pt x="3125338" y="116005"/>
                  <a:pt x="3125338" y="11600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9" name="任意多边形: 形状 8"/>
          <p:cNvSpPr/>
          <p:nvPr/>
        </p:nvSpPr>
        <p:spPr>
          <a:xfrm>
            <a:off x="7506268" y="3403516"/>
            <a:ext cx="3548419" cy="2001672"/>
          </a:xfrm>
          <a:custGeom>
            <a:avLst/>
            <a:gdLst>
              <a:gd name="connsiteX0" fmla="*/ 0 w 2661314"/>
              <a:gd name="connsiteY0" fmla="*/ 163773 h 1501254"/>
              <a:gd name="connsiteX1" fmla="*/ 136478 w 2661314"/>
              <a:gd name="connsiteY1" fmla="*/ 361666 h 1501254"/>
              <a:gd name="connsiteX2" fmla="*/ 443553 w 2661314"/>
              <a:gd name="connsiteY2" fmla="*/ 764275 h 1501254"/>
              <a:gd name="connsiteX3" fmla="*/ 491320 w 2661314"/>
              <a:gd name="connsiteY3" fmla="*/ 832513 h 1501254"/>
              <a:gd name="connsiteX4" fmla="*/ 518615 w 2661314"/>
              <a:gd name="connsiteY4" fmla="*/ 880281 h 1501254"/>
              <a:gd name="connsiteX5" fmla="*/ 566383 w 2661314"/>
              <a:gd name="connsiteY5" fmla="*/ 921224 h 1501254"/>
              <a:gd name="connsiteX6" fmla="*/ 586854 w 2661314"/>
              <a:gd name="connsiteY6" fmla="*/ 968991 h 1501254"/>
              <a:gd name="connsiteX7" fmla="*/ 668741 w 2661314"/>
              <a:gd name="connsiteY7" fmla="*/ 1064525 h 1501254"/>
              <a:gd name="connsiteX8" fmla="*/ 777923 w 2661314"/>
              <a:gd name="connsiteY8" fmla="*/ 1153236 h 1501254"/>
              <a:gd name="connsiteX9" fmla="*/ 818866 w 2661314"/>
              <a:gd name="connsiteY9" fmla="*/ 1201003 h 1501254"/>
              <a:gd name="connsiteX10" fmla="*/ 846162 w 2661314"/>
              <a:gd name="connsiteY10" fmla="*/ 1221475 h 1501254"/>
              <a:gd name="connsiteX11" fmla="*/ 941696 w 2661314"/>
              <a:gd name="connsiteY11" fmla="*/ 1282889 h 1501254"/>
              <a:gd name="connsiteX12" fmla="*/ 1071350 w 2661314"/>
              <a:gd name="connsiteY12" fmla="*/ 1357952 h 1501254"/>
              <a:gd name="connsiteX13" fmla="*/ 1119117 w 2661314"/>
              <a:gd name="connsiteY13" fmla="*/ 1398895 h 1501254"/>
              <a:gd name="connsiteX14" fmla="*/ 1166884 w 2661314"/>
              <a:gd name="connsiteY14" fmla="*/ 1412543 h 1501254"/>
              <a:gd name="connsiteX15" fmla="*/ 1214651 w 2661314"/>
              <a:gd name="connsiteY15" fmla="*/ 1433015 h 1501254"/>
              <a:gd name="connsiteX16" fmla="*/ 1310186 w 2661314"/>
              <a:gd name="connsiteY16" fmla="*/ 1467134 h 1501254"/>
              <a:gd name="connsiteX17" fmla="*/ 1426192 w 2661314"/>
              <a:gd name="connsiteY17" fmla="*/ 1494430 h 1501254"/>
              <a:gd name="connsiteX18" fmla="*/ 1487606 w 2661314"/>
              <a:gd name="connsiteY18" fmla="*/ 1501254 h 1501254"/>
              <a:gd name="connsiteX19" fmla="*/ 1624084 w 2661314"/>
              <a:gd name="connsiteY19" fmla="*/ 1453486 h 1501254"/>
              <a:gd name="connsiteX20" fmla="*/ 1903863 w 2661314"/>
              <a:gd name="connsiteY20" fmla="*/ 1221475 h 1501254"/>
              <a:gd name="connsiteX21" fmla="*/ 2094932 w 2661314"/>
              <a:gd name="connsiteY21" fmla="*/ 934872 h 1501254"/>
              <a:gd name="connsiteX22" fmla="*/ 2313296 w 2661314"/>
              <a:gd name="connsiteY22" fmla="*/ 627797 h 1501254"/>
              <a:gd name="connsiteX23" fmla="*/ 2367887 w 2661314"/>
              <a:gd name="connsiteY23" fmla="*/ 566382 h 1501254"/>
              <a:gd name="connsiteX24" fmla="*/ 2470245 w 2661314"/>
              <a:gd name="connsiteY24" fmla="*/ 402609 h 1501254"/>
              <a:gd name="connsiteX25" fmla="*/ 2552132 w 2661314"/>
              <a:gd name="connsiteY25" fmla="*/ 272955 h 1501254"/>
              <a:gd name="connsiteX26" fmla="*/ 2586251 w 2661314"/>
              <a:gd name="connsiteY26" fmla="*/ 218364 h 1501254"/>
              <a:gd name="connsiteX27" fmla="*/ 2620371 w 2661314"/>
              <a:gd name="connsiteY27" fmla="*/ 170597 h 1501254"/>
              <a:gd name="connsiteX28" fmla="*/ 2640842 w 2661314"/>
              <a:gd name="connsiteY28" fmla="*/ 75063 h 1501254"/>
              <a:gd name="connsiteX29" fmla="*/ 2661314 w 2661314"/>
              <a:gd name="connsiteY29" fmla="*/ 0 h 150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61314" h="1501254">
                <a:moveTo>
                  <a:pt x="0" y="163773"/>
                </a:moveTo>
                <a:cubicBezTo>
                  <a:pt x="102688" y="245924"/>
                  <a:pt x="-49793" y="117444"/>
                  <a:pt x="136478" y="361666"/>
                </a:cubicBezTo>
                <a:cubicBezTo>
                  <a:pt x="238836" y="495869"/>
                  <a:pt x="346762" y="626003"/>
                  <a:pt x="443553" y="764275"/>
                </a:cubicBezTo>
                <a:cubicBezTo>
                  <a:pt x="459475" y="787021"/>
                  <a:pt x="476237" y="809202"/>
                  <a:pt x="491320" y="832513"/>
                </a:cubicBezTo>
                <a:cubicBezTo>
                  <a:pt x="501283" y="847910"/>
                  <a:pt x="506769" y="866281"/>
                  <a:pt x="518615" y="880281"/>
                </a:cubicBezTo>
                <a:cubicBezTo>
                  <a:pt x="532161" y="896290"/>
                  <a:pt x="550460" y="907576"/>
                  <a:pt x="566383" y="921224"/>
                </a:cubicBezTo>
                <a:cubicBezTo>
                  <a:pt x="573207" y="937146"/>
                  <a:pt x="577941" y="954137"/>
                  <a:pt x="586854" y="968991"/>
                </a:cubicBezTo>
                <a:cubicBezTo>
                  <a:pt x="606162" y="1001171"/>
                  <a:pt x="639899" y="1039616"/>
                  <a:pt x="668741" y="1064525"/>
                </a:cubicBezTo>
                <a:cubicBezTo>
                  <a:pt x="704230" y="1095175"/>
                  <a:pt x="747406" y="1117632"/>
                  <a:pt x="777923" y="1153236"/>
                </a:cubicBezTo>
                <a:cubicBezTo>
                  <a:pt x="791571" y="1169158"/>
                  <a:pt x="804037" y="1186174"/>
                  <a:pt x="818866" y="1201003"/>
                </a:cubicBezTo>
                <a:cubicBezTo>
                  <a:pt x="826908" y="1209045"/>
                  <a:pt x="836699" y="1215166"/>
                  <a:pt x="846162" y="1221475"/>
                </a:cubicBezTo>
                <a:cubicBezTo>
                  <a:pt x="877661" y="1242474"/>
                  <a:pt x="910011" y="1262172"/>
                  <a:pt x="941696" y="1282889"/>
                </a:cubicBezTo>
                <a:cubicBezTo>
                  <a:pt x="1043480" y="1349440"/>
                  <a:pt x="990534" y="1323318"/>
                  <a:pt x="1071350" y="1357952"/>
                </a:cubicBezTo>
                <a:cubicBezTo>
                  <a:pt x="1087272" y="1371600"/>
                  <a:pt x="1100909" y="1388490"/>
                  <a:pt x="1119117" y="1398895"/>
                </a:cubicBezTo>
                <a:cubicBezTo>
                  <a:pt x="1133495" y="1407111"/>
                  <a:pt x="1151289" y="1406973"/>
                  <a:pt x="1166884" y="1412543"/>
                </a:cubicBezTo>
                <a:cubicBezTo>
                  <a:pt x="1183198" y="1418369"/>
                  <a:pt x="1199688" y="1424286"/>
                  <a:pt x="1214651" y="1433015"/>
                </a:cubicBezTo>
                <a:cubicBezTo>
                  <a:pt x="1287888" y="1475736"/>
                  <a:pt x="1201722" y="1455082"/>
                  <a:pt x="1310186" y="1467134"/>
                </a:cubicBezTo>
                <a:cubicBezTo>
                  <a:pt x="1337584" y="1473984"/>
                  <a:pt x="1399616" y="1490001"/>
                  <a:pt x="1426192" y="1494430"/>
                </a:cubicBezTo>
                <a:cubicBezTo>
                  <a:pt x="1446509" y="1497816"/>
                  <a:pt x="1467135" y="1498979"/>
                  <a:pt x="1487606" y="1501254"/>
                </a:cubicBezTo>
                <a:cubicBezTo>
                  <a:pt x="1533099" y="1485331"/>
                  <a:pt x="1582391" y="1477668"/>
                  <a:pt x="1624084" y="1453486"/>
                </a:cubicBezTo>
                <a:cubicBezTo>
                  <a:pt x="1703636" y="1407346"/>
                  <a:pt x="1839454" y="1310656"/>
                  <a:pt x="1903863" y="1221475"/>
                </a:cubicBezTo>
                <a:cubicBezTo>
                  <a:pt x="1971088" y="1128395"/>
                  <a:pt x="2031242" y="1030406"/>
                  <a:pt x="2094932" y="934872"/>
                </a:cubicBezTo>
                <a:cubicBezTo>
                  <a:pt x="2155181" y="844498"/>
                  <a:pt x="2246982" y="702401"/>
                  <a:pt x="2313296" y="627797"/>
                </a:cubicBezTo>
                <a:cubicBezTo>
                  <a:pt x="2331493" y="607325"/>
                  <a:pt x="2352226" y="588853"/>
                  <a:pt x="2367887" y="566382"/>
                </a:cubicBezTo>
                <a:cubicBezTo>
                  <a:pt x="2404697" y="513568"/>
                  <a:pt x="2435986" y="457112"/>
                  <a:pt x="2470245" y="402609"/>
                </a:cubicBezTo>
                <a:cubicBezTo>
                  <a:pt x="2656509" y="106278"/>
                  <a:pt x="2410419" y="499695"/>
                  <a:pt x="2552132" y="272955"/>
                </a:cubicBezTo>
                <a:cubicBezTo>
                  <a:pt x="2563505" y="254758"/>
                  <a:pt x="2573778" y="235826"/>
                  <a:pt x="2586251" y="218364"/>
                </a:cubicBezTo>
                <a:lnTo>
                  <a:pt x="2620371" y="170597"/>
                </a:lnTo>
                <a:cubicBezTo>
                  <a:pt x="2638311" y="45016"/>
                  <a:pt x="2613743" y="201531"/>
                  <a:pt x="2640842" y="75063"/>
                </a:cubicBezTo>
                <a:cubicBezTo>
                  <a:pt x="2656333" y="2768"/>
                  <a:pt x="2635901" y="50824"/>
                  <a:pt x="266131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1895868" y="1591352"/>
            <a:ext cx="8995046" cy="566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704020202020204" pitchFamily="34" charset="0"/>
                <a:ea typeface="宋体" pitchFamily="2" charset="-122"/>
              </a:defRPr>
            </a:lvl1pPr>
            <a:lvl2pPr marL="742950" indent="-285750" eaLnBrk="0" hangingPunct="0">
              <a:defRPr>
                <a:solidFill>
                  <a:schemeClr val="tx1"/>
                </a:solidFill>
                <a:latin typeface="Arial" panose="020B0704020202020204" pitchFamily="34" charset="0"/>
                <a:ea typeface="宋体" pitchFamily="2" charset="-122"/>
              </a:defRPr>
            </a:lvl2pPr>
            <a:lvl3pPr marL="1143000" indent="-228600" eaLnBrk="0" hangingPunct="0">
              <a:defRPr>
                <a:solidFill>
                  <a:schemeClr val="tx1"/>
                </a:solidFill>
                <a:latin typeface="Arial" panose="020B0704020202020204" pitchFamily="34" charset="0"/>
                <a:ea typeface="宋体" pitchFamily="2" charset="-122"/>
              </a:defRPr>
            </a:lvl3pPr>
            <a:lvl4pPr marL="1600200" indent="-228600" eaLnBrk="0" hangingPunct="0">
              <a:defRPr>
                <a:solidFill>
                  <a:schemeClr val="tx1"/>
                </a:solidFill>
                <a:latin typeface="Arial" panose="020B0704020202020204" pitchFamily="34" charset="0"/>
                <a:ea typeface="宋体" pitchFamily="2" charset="-122"/>
              </a:defRPr>
            </a:lvl4pPr>
            <a:lvl5pPr marL="2057400" indent="-228600" eaLnBrk="0" hangingPunct="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eaLnBrk="1" hangingPunct="1">
              <a:spcBef>
                <a:spcPct val="50000"/>
              </a:spcBef>
              <a:defRPr/>
            </a:pPr>
            <a:r>
              <a:rPr lang="zh-CN" altLang="en-US" sz="3200" b="1" dirty="0">
                <a:solidFill>
                  <a:srgbClr val="FF0000"/>
                </a:solidFill>
                <a:ea typeface="微软雅黑" panose="020B0503020204020204" pitchFamily="34" charset="-122"/>
              </a:rPr>
              <a:t>监督学习分为回归和分类</a:t>
            </a:r>
            <a:endParaRPr lang="en-US" altLang="zh-CN" sz="3200" b="1" dirty="0">
              <a:solidFill>
                <a:srgbClr val="FF0000"/>
              </a:solidFill>
              <a:ea typeface="微软雅黑" panose="020B0503020204020204" pitchFamily="34" charset="-122"/>
            </a:endParaRPr>
          </a:p>
          <a:p>
            <a:pPr marL="34290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回归（</a:t>
            </a:r>
            <a:r>
              <a:rPr lang="en-US" altLang="zh-CN" sz="2800" dirty="0">
                <a:ea typeface="微软雅黑" panose="020B0503020204020204" pitchFamily="34" charset="-122"/>
              </a:rPr>
              <a:t>Regression</a:t>
            </a:r>
            <a:r>
              <a:rPr lang="zh-CN" altLang="en-US" sz="2800" dirty="0">
                <a:ea typeface="微软雅黑" panose="020B0503020204020204" pitchFamily="34" charset="-122"/>
              </a:rPr>
              <a:t>、</a:t>
            </a:r>
            <a:r>
              <a:rPr lang="en-US" altLang="zh-CN" sz="2800" dirty="0">
                <a:ea typeface="微软雅黑" panose="020B0503020204020204" pitchFamily="34" charset="-122"/>
              </a:rPr>
              <a:t>Prediction</a:t>
            </a:r>
            <a:r>
              <a:rPr lang="zh-CN" altLang="en-US" sz="2800" dirty="0">
                <a:ea typeface="微软雅黑" panose="020B0503020204020204" pitchFamily="34" charset="-122"/>
              </a:rPr>
              <a:t>）</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如何预测上海浦东的房价？</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未来的股票市场走向？</a:t>
            </a:r>
            <a:endParaRPr lang="en-US" altLang="zh-CN" sz="2800" dirty="0">
              <a:ea typeface="微软雅黑" panose="020B0503020204020204" pitchFamily="3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分类（</a:t>
            </a:r>
            <a:r>
              <a:rPr lang="en-US" altLang="zh-CN" sz="2800" dirty="0">
                <a:ea typeface="微软雅黑" panose="020B0503020204020204" pitchFamily="34" charset="-122"/>
              </a:rPr>
              <a:t>Classification</a:t>
            </a:r>
            <a:r>
              <a:rPr lang="zh-CN" altLang="en-US" sz="2800" dirty="0">
                <a:ea typeface="微软雅黑" panose="020B0503020204020204" pitchFamily="34" charset="-122"/>
              </a:rPr>
              <a:t>）</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身高</a:t>
            </a:r>
            <a:r>
              <a:rPr lang="en-US" altLang="zh-CN" sz="2800" dirty="0">
                <a:ea typeface="微软雅黑" panose="020B0503020204020204" pitchFamily="34" charset="-122"/>
              </a:rPr>
              <a:t>1.85m</a:t>
            </a:r>
            <a:r>
              <a:rPr lang="zh-CN" altLang="en-US" sz="2800" dirty="0">
                <a:ea typeface="微软雅黑" panose="020B0503020204020204" pitchFamily="34" charset="-122"/>
              </a:rPr>
              <a:t>，体重</a:t>
            </a:r>
            <a:r>
              <a:rPr lang="en-US" altLang="zh-CN" sz="2800" dirty="0">
                <a:ea typeface="微软雅黑" panose="020B0503020204020204" pitchFamily="34" charset="-122"/>
              </a:rPr>
              <a:t>100kg</a:t>
            </a:r>
            <a:r>
              <a:rPr lang="zh-CN" altLang="en-US" sz="2800" dirty="0">
                <a:ea typeface="微软雅黑" panose="020B0503020204020204" pitchFamily="34" charset="-122"/>
              </a:rPr>
              <a:t>的男人穿什么尺码的</a:t>
            </a:r>
            <a:r>
              <a:rPr lang="en-US" altLang="zh-CN" sz="2800" dirty="0">
                <a:ea typeface="微软雅黑" panose="020B0503020204020204" pitchFamily="34" charset="-122"/>
              </a:rPr>
              <a:t>T</a:t>
            </a:r>
            <a:r>
              <a:rPr lang="zh-CN" altLang="en-US" sz="2800" dirty="0">
                <a:ea typeface="微软雅黑" panose="020B0503020204020204" pitchFamily="34" charset="-122"/>
              </a:rPr>
              <a:t>恤？</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根据肿瘤的体积、患者的年龄来判断良性或恶性？</a:t>
            </a:r>
            <a:endParaRPr lang="en-US" altLang="zh-CN" sz="2800" dirty="0">
              <a:ea typeface="微软雅黑" panose="020B0503020204020204" pitchFamily="34" charset="-122"/>
            </a:endParaRPr>
          </a:p>
          <a:p>
            <a:pPr lvl="1" indent="0" eaLnBrk="1" hangingPunct="1">
              <a:spcBef>
                <a:spcPct val="50000"/>
              </a:spcBef>
              <a:defRPr/>
            </a:pP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endParaRPr lang="en-US" altLang="zh-CN" dirty="0">
              <a:ea typeface="微软雅黑" panose="020B0503020204020204" pitchFamily="3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回归的概念</a:t>
            </a:r>
          </a:p>
        </p:txBody>
      </p:sp>
      <p:sp>
        <p:nvSpPr>
          <p:cNvPr id="2" name="圆角矩形标注 1"/>
          <p:cNvSpPr/>
          <p:nvPr/>
        </p:nvSpPr>
        <p:spPr>
          <a:xfrm>
            <a:off x="8402471" y="2315570"/>
            <a:ext cx="1892490" cy="764275"/>
          </a:xfrm>
          <a:prstGeom prst="wedgeRoundRectCallout">
            <a:avLst>
              <a:gd name="adj1" fmla="val -103878"/>
              <a:gd name="adj2" fmla="val -21350"/>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b="1" dirty="0">
                <a:latin typeface="+mj-ea"/>
                <a:ea typeface="+mj-ea"/>
              </a:rPr>
              <a:t>标签连续</a:t>
            </a:r>
          </a:p>
        </p:txBody>
      </p:sp>
      <p:sp>
        <p:nvSpPr>
          <p:cNvPr id="6" name="圆角矩形标注 5"/>
          <p:cNvSpPr/>
          <p:nvPr/>
        </p:nvSpPr>
        <p:spPr>
          <a:xfrm>
            <a:off x="8402471" y="3935318"/>
            <a:ext cx="1892490" cy="764275"/>
          </a:xfrm>
          <a:prstGeom prst="wedgeRoundRectCallout">
            <a:avLst>
              <a:gd name="adj1" fmla="val -186330"/>
              <a:gd name="adj2" fmla="val 25078"/>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b="1" dirty="0">
                <a:latin typeface="+mj-ea"/>
                <a:ea typeface="+mj-ea"/>
              </a:rPr>
              <a:t>标签离散</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7669" y="279401"/>
            <a:ext cx="10463531" cy="584775"/>
          </a:xfrm>
          <a:prstGeom prst="rect">
            <a:avLst/>
          </a:prstGeom>
          <a:noFill/>
        </p:spPr>
        <p:txBody>
          <a:bodyPr wrap="square" rtlCol="0">
            <a:spAutoFit/>
          </a:bodyPr>
          <a:lstStyle/>
          <a:p>
            <a:r>
              <a:rPr lang="zh-CN" altLang="en-US" sz="3200" b="1" dirty="0"/>
              <a:t>多项式回归</a:t>
            </a:r>
            <a:endParaRPr lang="en-US" sz="3200" b="1" dirty="0"/>
          </a:p>
        </p:txBody>
      </p:sp>
      <p:sp>
        <p:nvSpPr>
          <p:cNvPr id="34" name="TextBox 33"/>
          <p:cNvSpPr txBox="1"/>
          <p:nvPr/>
        </p:nvSpPr>
        <p:spPr>
          <a:xfrm>
            <a:off x="-406400" y="1905000"/>
            <a:ext cx="2100549" cy="1077218"/>
          </a:xfrm>
          <a:prstGeom prst="rect">
            <a:avLst/>
          </a:prstGeom>
          <a:noFill/>
        </p:spPr>
        <p:txBody>
          <a:bodyPr wrap="square" rtlCol="0">
            <a:spAutoFit/>
          </a:bodyPr>
          <a:lstStyle/>
          <a:p>
            <a:pPr algn="ctr"/>
            <a:r>
              <a:rPr lang="en-US" sz="3200" dirty="0"/>
              <a:t>Price</a:t>
            </a:r>
          </a:p>
          <a:p>
            <a:pPr algn="ctr"/>
            <a:r>
              <a:rPr lang="en-US" sz="3200" dirty="0"/>
              <a:t>(y)</a:t>
            </a:r>
          </a:p>
        </p:txBody>
      </p:sp>
      <p:sp>
        <p:nvSpPr>
          <p:cNvPr id="36" name="TextBox 35"/>
          <p:cNvSpPr txBox="1"/>
          <p:nvPr/>
        </p:nvSpPr>
        <p:spPr>
          <a:xfrm>
            <a:off x="3149600" y="3733801"/>
            <a:ext cx="1574470" cy="584775"/>
          </a:xfrm>
          <a:prstGeom prst="rect">
            <a:avLst/>
          </a:prstGeom>
          <a:noFill/>
        </p:spPr>
        <p:txBody>
          <a:bodyPr wrap="none" rtlCol="0">
            <a:spAutoFit/>
          </a:bodyPr>
          <a:lstStyle/>
          <a:p>
            <a:r>
              <a:rPr lang="en-US" sz="3200" dirty="0"/>
              <a:t>Size (x)</a:t>
            </a:r>
          </a:p>
        </p:txBody>
      </p:sp>
      <p:pic>
        <p:nvPicPr>
          <p:cNvPr id="10" name="Picture 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33121" y="1331633"/>
            <a:ext cx="2697480" cy="405384"/>
          </a:xfrm>
          <a:prstGeom prst="rect">
            <a:avLst/>
          </a:prstGeom>
        </p:spPr>
      </p:pic>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1600" y="2235468"/>
            <a:ext cx="3980688" cy="405384"/>
          </a:xfrm>
          <a:prstGeom prst="rect">
            <a:avLst/>
          </a:prstGeom>
        </p:spPr>
      </p:pic>
      <p:pic>
        <p:nvPicPr>
          <p:cNvPr id="3" name="Picture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12246" y="4394819"/>
            <a:ext cx="4716780" cy="340360"/>
          </a:xfrm>
          <a:prstGeom prst="rect">
            <a:avLst/>
          </a:prstGeom>
        </p:spPr>
      </p:pic>
      <p:pic>
        <p:nvPicPr>
          <p:cNvPr id="43" name="Picture 4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104047" y="4826619"/>
            <a:ext cx="5687060" cy="365760"/>
          </a:xfrm>
          <a:prstGeom prst="rect">
            <a:avLst/>
          </a:prstGeom>
        </p:spPr>
      </p:pic>
      <p:pic>
        <p:nvPicPr>
          <p:cNvPr id="44" name="Picture 4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652920" y="5423388"/>
            <a:ext cx="1620520" cy="340360"/>
          </a:xfrm>
          <a:prstGeom prst="rect">
            <a:avLst/>
          </a:prstGeom>
        </p:spPr>
      </p:pic>
      <p:pic>
        <p:nvPicPr>
          <p:cNvPr id="45" name="Picture 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658869" y="5820296"/>
            <a:ext cx="1772920" cy="365760"/>
          </a:xfrm>
          <a:prstGeom prst="rect">
            <a:avLst/>
          </a:prstGeom>
        </p:spPr>
      </p:pic>
      <p:pic>
        <p:nvPicPr>
          <p:cNvPr id="46" name="Picture 4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3657601" y="6268249"/>
            <a:ext cx="1775460" cy="365760"/>
          </a:xfrm>
          <a:prstGeom prst="rect">
            <a:avLst/>
          </a:prstGeom>
        </p:spPr>
      </p:pic>
      <p:graphicFrame>
        <p:nvGraphicFramePr>
          <p:cNvPr id="13" name="Chart 12"/>
          <p:cNvGraphicFramePr/>
          <p:nvPr/>
        </p:nvGraphicFramePr>
        <p:xfrm>
          <a:off x="1095002" y="894954"/>
          <a:ext cx="5687060" cy="3059669"/>
        </p:xfrm>
        <a:graphic>
          <a:graphicData uri="http://schemas.openxmlformats.org/drawingml/2006/chart">
            <c:chart xmlns:c="http://schemas.openxmlformats.org/drawingml/2006/chart" xmlns:r="http://schemas.openxmlformats.org/officeDocument/2006/relationships" r:id="rId17"/>
          </a:graphicData>
        </a:graphic>
      </p:graphicFrame>
      <mc:AlternateContent xmlns:mc="http://schemas.openxmlformats.org/markup-compatibility/2006" xmlns:p14="http://schemas.microsoft.com/office/powerpoint/2010/main">
        <mc:Choice Requires="p14">
          <p:contentPart p14:bwMode="auto" r:id="rId18">
            <p14:nvContentPartPr>
              <p14:cNvPr id="2" name="Ink 1"/>
              <p14:cNvContentPartPr/>
              <p14:nvPr/>
            </p14:nvContentPartPr>
            <p14:xfrm>
              <a:off x="1819680" y="905760"/>
              <a:ext cx="10100640" cy="2271360"/>
            </p14:xfrm>
          </p:contentPart>
        </mc:Choice>
        <mc:Fallback xmlns="">
          <p:pic>
            <p:nvPicPr>
              <p:cNvPr id="2" name="Ink 1"/>
            </p:nvPicPr>
            <p:blipFill>
              <a:blip r:embed="rId19"/>
            </p:blipFill>
            <p:spPr>
              <a:xfrm>
                <a:off x="1819680" y="905760"/>
                <a:ext cx="10100640" cy="2271360"/>
              </a:xfrm>
              <a:prstGeom prst="rect"/>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6960905" y="3806706"/>
            <a:ext cx="2283725" cy="2233684"/>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数据归一化</a:t>
            </a:r>
            <a:r>
              <a:rPr lang="en-US" altLang="zh-CN" dirty="0">
                <a:solidFill>
                  <a:schemeClr val="tx1"/>
                </a:solidFill>
              </a:rPr>
              <a:t>/</a:t>
            </a:r>
            <a:r>
              <a:rPr lang="zh-CN" altLang="en-US" dirty="0">
                <a:solidFill>
                  <a:schemeClr val="tx1"/>
                </a:solidFill>
              </a:rPr>
              <a:t>标准化</a:t>
            </a:r>
          </a:p>
        </p:txBody>
      </p:sp>
      <p:cxnSp>
        <p:nvCxnSpPr>
          <p:cNvPr id="6" name="直接箭头连接符 5"/>
          <p:cNvCxnSpPr/>
          <p:nvPr/>
        </p:nvCxnSpPr>
        <p:spPr>
          <a:xfrm flipV="1">
            <a:off x="6278517" y="6214309"/>
            <a:ext cx="3380095" cy="2169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直接箭头连接符 9"/>
          <p:cNvCxnSpPr/>
          <p:nvPr/>
        </p:nvCxnSpPr>
        <p:spPr>
          <a:xfrm flipH="1" flipV="1">
            <a:off x="6278517" y="3597441"/>
            <a:ext cx="9099" cy="263856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8" name="椭圆 17"/>
          <p:cNvSpPr/>
          <p:nvPr/>
        </p:nvSpPr>
        <p:spPr>
          <a:xfrm flipV="1">
            <a:off x="7247497" y="4134176"/>
            <a:ext cx="1793451" cy="1701199"/>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椭圆 18"/>
          <p:cNvSpPr/>
          <p:nvPr/>
        </p:nvSpPr>
        <p:spPr>
          <a:xfrm>
            <a:off x="7556452" y="4456806"/>
            <a:ext cx="1157677" cy="1129053"/>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椭圆 19"/>
          <p:cNvSpPr/>
          <p:nvPr/>
        </p:nvSpPr>
        <p:spPr>
          <a:xfrm>
            <a:off x="7795246" y="4686291"/>
            <a:ext cx="620886" cy="608021"/>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24" name="直接箭头连接符 23"/>
          <p:cNvCxnSpPr>
            <a:stCxn id="21" idx="3"/>
            <a:endCxn id="18" idx="1"/>
          </p:cNvCxnSpPr>
          <p:nvPr/>
        </p:nvCxnSpPr>
        <p:spPr>
          <a:xfrm flipV="1">
            <a:off x="7295349" y="5586240"/>
            <a:ext cx="214793" cy="1270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直接箭头连接符 25"/>
          <p:cNvCxnSpPr>
            <a:stCxn id="18" idx="1"/>
          </p:cNvCxnSpPr>
          <p:nvPr/>
        </p:nvCxnSpPr>
        <p:spPr>
          <a:xfrm flipV="1">
            <a:off x="7510142" y="5396820"/>
            <a:ext cx="181858" cy="18942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8" name="直接箭头连接符 27"/>
          <p:cNvCxnSpPr>
            <a:endCxn id="20" idx="3"/>
          </p:cNvCxnSpPr>
          <p:nvPr/>
        </p:nvCxnSpPr>
        <p:spPr>
          <a:xfrm flipV="1">
            <a:off x="7692000" y="5205269"/>
            <a:ext cx="194173" cy="19155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8714129" y="6222360"/>
                <a:ext cx="6225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itchFamily="2" charset="-122"/>
                              <a:cs typeface="Times New Roman" panose="02020603050405020304" pitchFamily="18" charset="0"/>
                            </a:rPr>
                            <m:t>𝑤</m:t>
                          </m:r>
                        </m:e>
                        <m:sub>
                          <m:r>
                            <a:rPr lang="en-US" altLang="zh-CN" i="1">
                              <a:latin typeface="Cambria Math" panose="02040503050406030204" pitchFamily="18" charset="0"/>
                              <a:ea typeface="宋体" pitchFamily="2" charset="-122"/>
                              <a:cs typeface="Times New Roman" panose="02020603050405020304" pitchFamily="18" charset="0"/>
                            </a:rPr>
                            <m:t>1</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8714129" y="6222360"/>
                <a:ext cx="622543" cy="461665"/>
              </a:xfrm>
              <a:prstGeom prst="rect">
                <a:avLst/>
              </a:prstGeom>
              <a:blipFill rotWithShape="1">
                <a:blip r:embed="rId3"/>
                <a:stretch>
                  <a:fillRect l="-4" t="-136" r="43" b="-26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571460" y="4038761"/>
                <a:ext cx="6296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itchFamily="2" charset="-122"/>
                              <a:cs typeface="Times New Roman" panose="02020603050405020304" pitchFamily="18" charset="0"/>
                            </a:rPr>
                            <m:t>𝑤</m:t>
                          </m:r>
                        </m:e>
                        <m:sub>
                          <m:r>
                            <a:rPr lang="en-US" altLang="zh-CN" b="0" i="1" smtClean="0">
                              <a:latin typeface="Cambria Math" panose="02040503050406030204" pitchFamily="18" charset="0"/>
                              <a:ea typeface="宋体" pitchFamily="2" charset="-122"/>
                              <a:cs typeface="Times New Roman" panose="02020603050405020304" pitchFamily="18" charset="0"/>
                            </a:rPr>
                            <m:t>2</m:t>
                          </m:r>
                        </m:sub>
                      </m:sSub>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5571460" y="4038761"/>
                <a:ext cx="629660" cy="461665"/>
              </a:xfrm>
              <a:prstGeom prst="rect">
                <a:avLst/>
              </a:prstGeom>
              <a:blipFill rotWithShape="1">
                <a:blip r:embed="rId4"/>
                <a:stretch>
                  <a:fillRect l="-96" t="-35" r="55" b="-2712"/>
                </a:stretch>
              </a:blipFill>
            </p:spPr>
            <p:txBody>
              <a:bodyPr/>
              <a:lstStyle/>
              <a:p>
                <a:r>
                  <a:rPr lang="zh-CN" altLang="en-US">
                    <a:noFill/>
                  </a:rPr>
                  <a:t> </a:t>
                </a:r>
              </a:p>
            </p:txBody>
          </p:sp>
        </mc:Fallback>
      </mc:AlternateContent>
      <p:sp>
        <p:nvSpPr>
          <p:cNvPr id="33" name="矩形 32"/>
          <p:cNvSpPr/>
          <p:nvPr/>
        </p:nvSpPr>
        <p:spPr>
          <a:xfrm>
            <a:off x="6507928" y="5603729"/>
            <a:ext cx="697627" cy="400110"/>
          </a:xfrm>
          <a:prstGeom prst="rect">
            <a:avLst/>
          </a:prstGeom>
        </p:spPr>
        <p:txBody>
          <a:bodyPr wrap="none">
            <a:spAutoFit/>
          </a:bodyPr>
          <a:lstStyle/>
          <a:p>
            <a:r>
              <a:rPr lang="zh-CN" altLang="zh-CN" sz="2000" b="1" dirty="0">
                <a:solidFill>
                  <a:srgbClr val="0066CC"/>
                </a:solidFill>
                <a:latin typeface="+mj-ea"/>
              </a:rPr>
              <a:t>梯度</a:t>
            </a:r>
            <a:endParaRPr lang="zh-CN" altLang="en-US" sz="2000" dirty="0">
              <a:solidFill>
                <a:srgbClr val="0066CC"/>
              </a:solidFill>
            </a:endParaRPr>
          </a:p>
        </p:txBody>
      </p:sp>
      <p:sp>
        <p:nvSpPr>
          <p:cNvPr id="35" name="椭圆 34"/>
          <p:cNvSpPr/>
          <p:nvPr/>
        </p:nvSpPr>
        <p:spPr>
          <a:xfrm>
            <a:off x="1874642" y="3224187"/>
            <a:ext cx="1530132" cy="2895600"/>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36" name="直接箭头连接符 35"/>
          <p:cNvCxnSpPr/>
          <p:nvPr/>
        </p:nvCxnSpPr>
        <p:spPr>
          <a:xfrm flipV="1">
            <a:off x="969161" y="6293706"/>
            <a:ext cx="3380095" cy="2169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7" name="直接箭头连接符 36"/>
          <p:cNvCxnSpPr/>
          <p:nvPr/>
        </p:nvCxnSpPr>
        <p:spPr>
          <a:xfrm flipH="1" flipV="1">
            <a:off x="969161" y="3676838"/>
            <a:ext cx="9099" cy="263856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8" name="椭圆 37"/>
          <p:cNvSpPr/>
          <p:nvPr/>
        </p:nvSpPr>
        <p:spPr>
          <a:xfrm flipV="1">
            <a:off x="2113340" y="3709448"/>
            <a:ext cx="1201640" cy="2205322"/>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椭圆 38"/>
          <p:cNvSpPr/>
          <p:nvPr/>
        </p:nvSpPr>
        <p:spPr>
          <a:xfrm>
            <a:off x="2360187" y="4201627"/>
            <a:ext cx="775661" cy="1463630"/>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椭圆 39"/>
          <p:cNvSpPr/>
          <p:nvPr/>
        </p:nvSpPr>
        <p:spPr>
          <a:xfrm>
            <a:off x="2546542" y="4585512"/>
            <a:ext cx="416003" cy="788198"/>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42" name="直接箭头连接符 41"/>
          <p:cNvCxnSpPr>
            <a:stCxn id="35" idx="3"/>
            <a:endCxn id="38" idx="1"/>
          </p:cNvCxnSpPr>
          <p:nvPr/>
        </p:nvCxnSpPr>
        <p:spPr>
          <a:xfrm flipV="1">
            <a:off x="2098725" y="5591808"/>
            <a:ext cx="190591" cy="1039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直接箭头连接符 42"/>
          <p:cNvCxnSpPr/>
          <p:nvPr/>
        </p:nvCxnSpPr>
        <p:spPr>
          <a:xfrm>
            <a:off x="2285873" y="5591808"/>
            <a:ext cx="29113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p:cNvCxnSpPr>
            <a:endCxn id="40" idx="3"/>
          </p:cNvCxnSpPr>
          <p:nvPr/>
        </p:nvCxnSpPr>
        <p:spPr>
          <a:xfrm flipV="1">
            <a:off x="2546542" y="5258281"/>
            <a:ext cx="60922" cy="3335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45" name="矩形 44"/>
              <p:cNvSpPr/>
              <p:nvPr/>
            </p:nvSpPr>
            <p:spPr>
              <a:xfrm>
                <a:off x="3404773" y="6301757"/>
                <a:ext cx="6225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itchFamily="2" charset="-122"/>
                              <a:cs typeface="Times New Roman" panose="02020603050405020304" pitchFamily="18" charset="0"/>
                            </a:rPr>
                            <m:t>𝑤</m:t>
                          </m:r>
                        </m:e>
                        <m:sub>
                          <m:r>
                            <a:rPr lang="en-US" altLang="zh-CN" i="1">
                              <a:latin typeface="Cambria Math" panose="02040503050406030204" pitchFamily="18" charset="0"/>
                              <a:ea typeface="宋体" pitchFamily="2" charset="-122"/>
                              <a:cs typeface="Times New Roman" panose="02020603050405020304" pitchFamily="18" charset="0"/>
                            </a:rPr>
                            <m:t>1</m:t>
                          </m:r>
                        </m:sub>
                      </m:sSub>
                    </m:oMath>
                  </m:oMathPara>
                </a14:m>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3404773" y="6301757"/>
                <a:ext cx="622543" cy="461665"/>
              </a:xfrm>
              <a:prstGeom prst="rect">
                <a:avLst/>
              </a:prstGeom>
              <a:blipFill rotWithShape="1">
                <a:blip r:embed="rId3"/>
                <a:stretch>
                  <a:fillRect l="-86" t="-4" r="23" b="-27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262104" y="4118158"/>
                <a:ext cx="6296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itchFamily="2" charset="-122"/>
                              <a:cs typeface="Times New Roman" panose="02020603050405020304" pitchFamily="18" charset="0"/>
                            </a:rPr>
                            <m:t>𝑤</m:t>
                          </m:r>
                        </m:e>
                        <m:sub>
                          <m:r>
                            <a:rPr lang="en-US" altLang="zh-CN" b="0" i="1" smtClean="0">
                              <a:latin typeface="Cambria Math" panose="02040503050406030204" pitchFamily="18" charset="0"/>
                              <a:ea typeface="宋体" pitchFamily="2" charset="-122"/>
                              <a:cs typeface="Times New Roman" panose="02020603050405020304" pitchFamily="18" charset="0"/>
                            </a:rPr>
                            <m:t>2</m:t>
                          </m:r>
                        </m:sub>
                      </m:sSub>
                    </m:oMath>
                  </m:oMathPara>
                </a14:m>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262104" y="4118158"/>
                <a:ext cx="629660" cy="461665"/>
              </a:xfrm>
              <a:prstGeom prst="rect">
                <a:avLst/>
              </a:prstGeom>
              <a:blipFill rotWithShape="1">
                <a:blip r:embed="rId4"/>
                <a:stretch>
                  <a:fillRect l="-77" t="-40" r="36" b="-2707"/>
                </a:stretch>
              </a:blipFill>
            </p:spPr>
            <p:txBody>
              <a:bodyPr/>
              <a:lstStyle/>
              <a:p>
                <a:r>
                  <a:rPr lang="zh-CN" altLang="en-US">
                    <a:noFill/>
                  </a:rPr>
                  <a:t> </a:t>
                </a:r>
              </a:p>
            </p:txBody>
          </p:sp>
        </mc:Fallback>
      </mc:AlternateContent>
      <p:sp>
        <p:nvSpPr>
          <p:cNvPr id="47" name="矩形 46"/>
          <p:cNvSpPr/>
          <p:nvPr/>
        </p:nvSpPr>
        <p:spPr>
          <a:xfrm>
            <a:off x="1325919" y="5640280"/>
            <a:ext cx="697627" cy="400110"/>
          </a:xfrm>
          <a:prstGeom prst="rect">
            <a:avLst/>
          </a:prstGeom>
        </p:spPr>
        <p:txBody>
          <a:bodyPr wrap="none">
            <a:spAutoFit/>
          </a:bodyPr>
          <a:lstStyle/>
          <a:p>
            <a:r>
              <a:rPr lang="zh-CN" altLang="zh-CN" sz="2000" b="1" dirty="0">
                <a:solidFill>
                  <a:srgbClr val="0066CC"/>
                </a:solidFill>
                <a:latin typeface="+mj-ea"/>
              </a:rPr>
              <a:t>梯度</a:t>
            </a:r>
            <a:endParaRPr lang="zh-CN" altLang="en-US" sz="2000" dirty="0">
              <a:solidFill>
                <a:srgbClr val="0066CC"/>
              </a:solidFill>
            </a:endParaRPr>
          </a:p>
        </p:txBody>
      </p:sp>
      <p:sp>
        <p:nvSpPr>
          <p:cNvPr id="55" name="矩形 54"/>
          <p:cNvSpPr/>
          <p:nvPr/>
        </p:nvSpPr>
        <p:spPr>
          <a:xfrm>
            <a:off x="854195" y="1326620"/>
            <a:ext cx="3725700" cy="461665"/>
          </a:xfrm>
          <a:prstGeom prst="rect">
            <a:avLst/>
          </a:prstGeom>
        </p:spPr>
        <p:txBody>
          <a:bodyPr wrap="none">
            <a:spAutoFit/>
          </a:bodyPr>
          <a:lstStyle/>
          <a:p>
            <a:r>
              <a:rPr lang="zh-CN" altLang="en-US" b="1" dirty="0">
                <a:solidFill>
                  <a:srgbClr val="FF0000"/>
                </a:solidFill>
                <a:latin typeface="Optima-Regular" panose="02000503060000020004"/>
              </a:rPr>
              <a:t>为什么要标准化</a:t>
            </a:r>
            <a:r>
              <a:rPr lang="en-US" altLang="zh-CN" b="1" dirty="0">
                <a:solidFill>
                  <a:srgbClr val="FF0000"/>
                </a:solidFill>
                <a:latin typeface="Optima-Regular" panose="02000503060000020004"/>
              </a:rPr>
              <a:t>/</a:t>
            </a:r>
            <a:r>
              <a:rPr lang="zh-CN" altLang="en-US" b="1" dirty="0">
                <a:solidFill>
                  <a:srgbClr val="FF0000"/>
                </a:solidFill>
                <a:latin typeface="Optima-Regular" panose="02000503060000020004"/>
              </a:rPr>
              <a:t>归一化？</a:t>
            </a:r>
          </a:p>
        </p:txBody>
      </p:sp>
      <p:sp>
        <p:nvSpPr>
          <p:cNvPr id="56" name="矩形 55"/>
          <p:cNvSpPr/>
          <p:nvPr/>
        </p:nvSpPr>
        <p:spPr>
          <a:xfrm>
            <a:off x="801960" y="1853892"/>
            <a:ext cx="4543413" cy="1569660"/>
          </a:xfrm>
          <a:prstGeom prst="rect">
            <a:avLst/>
          </a:prstGeom>
        </p:spPr>
        <p:txBody>
          <a:bodyPr wrap="square">
            <a:spAutoFit/>
          </a:bodyPr>
          <a:lstStyle/>
          <a:p>
            <a:r>
              <a:rPr lang="zh-CN" altLang="en-US" b="1" dirty="0">
                <a:solidFill>
                  <a:srgbClr val="000000"/>
                </a:solidFill>
                <a:latin typeface="Optima-Regular" panose="02000503060000020004"/>
              </a:rPr>
              <a:t>提升模型精度</a:t>
            </a:r>
            <a:r>
              <a:rPr lang="zh-CN" altLang="en-US" dirty="0">
                <a:solidFill>
                  <a:srgbClr val="000000"/>
                </a:solidFill>
                <a:latin typeface="Optima-Regular" panose="02000503060000020004"/>
              </a:rPr>
              <a:t>：不同维度之间的特征在数值上有一定比较性，可以大大提高分类器的准确性。</a:t>
            </a:r>
          </a:p>
          <a:p>
            <a:endParaRPr lang="zh-CN" altLang="en-US" dirty="0">
              <a:solidFill>
                <a:srgbClr val="000000"/>
              </a:solidFill>
              <a:latin typeface="Optima-Regular" panose="02000503060000020004"/>
            </a:endParaRPr>
          </a:p>
        </p:txBody>
      </p:sp>
      <p:sp>
        <p:nvSpPr>
          <p:cNvPr id="57" name="矩形 56"/>
          <p:cNvSpPr/>
          <p:nvPr/>
        </p:nvSpPr>
        <p:spPr>
          <a:xfrm>
            <a:off x="6080395" y="1826908"/>
            <a:ext cx="4460227" cy="1200329"/>
          </a:xfrm>
          <a:prstGeom prst="rect">
            <a:avLst/>
          </a:prstGeom>
        </p:spPr>
        <p:txBody>
          <a:bodyPr wrap="square">
            <a:spAutoFit/>
          </a:bodyPr>
          <a:lstStyle/>
          <a:p>
            <a:r>
              <a:rPr lang="zh-CN" altLang="en-US" b="1" dirty="0">
                <a:solidFill>
                  <a:srgbClr val="000000"/>
                </a:solidFill>
                <a:latin typeface="Optima-Regular" panose="02000503060000020004"/>
              </a:rPr>
              <a:t>加速模型收敛</a:t>
            </a:r>
            <a:r>
              <a:rPr lang="zh-CN" altLang="en-US" dirty="0">
                <a:solidFill>
                  <a:srgbClr val="000000"/>
                </a:solidFill>
                <a:latin typeface="Optima-Regular" panose="02000503060000020004"/>
              </a:rPr>
              <a:t>：最优解的寻优过程明显会变得平缓，更容易正确的收敛到最优解。</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9789992" y="1480624"/>
            <a:ext cx="2083234" cy="1633653"/>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数据归一化</a:t>
            </a:r>
            <a:r>
              <a:rPr lang="en-US" altLang="zh-CN" dirty="0">
                <a:solidFill>
                  <a:schemeClr val="tx1"/>
                </a:solidFill>
              </a:rPr>
              <a:t>/</a:t>
            </a:r>
            <a:r>
              <a:rPr lang="zh-CN" altLang="en-US" dirty="0">
                <a:solidFill>
                  <a:schemeClr val="tx1"/>
                </a:solidFill>
              </a:rPr>
              <a:t>标准化</a:t>
            </a:r>
          </a:p>
        </p:txBody>
      </p:sp>
      <p:sp>
        <p:nvSpPr>
          <p:cNvPr id="3" name="矩形 2"/>
          <p:cNvSpPr/>
          <p:nvPr/>
        </p:nvSpPr>
        <p:spPr>
          <a:xfrm>
            <a:off x="790218" y="1401212"/>
            <a:ext cx="4115229" cy="461665"/>
          </a:xfrm>
          <a:prstGeom prst="rect">
            <a:avLst/>
          </a:prstGeom>
        </p:spPr>
        <p:txBody>
          <a:bodyPr wrap="none">
            <a:spAutoFit/>
          </a:bodyPr>
          <a:lstStyle/>
          <a:p>
            <a:r>
              <a:rPr lang="en-US" altLang="zh-CN" b="1" dirty="0" err="1">
                <a:latin typeface="宋体" pitchFamily="2" charset="-122"/>
                <a:cs typeface="Times New Roman" panose="02020603050405020304" pitchFamily="18" charset="0"/>
              </a:rPr>
              <a:t>归一化（最大</a:t>
            </a:r>
            <a:r>
              <a:rPr lang="en-US" altLang="zh-CN" b="1" dirty="0">
                <a:latin typeface="Cambria" panose="02040503050406030204" pitchFamily="18" charset="0"/>
                <a:ea typeface="宋体" pitchFamily="2" charset="-122"/>
                <a:cs typeface="Times New Roman" panose="02020603050405020304" pitchFamily="18" charset="0"/>
              </a:rPr>
              <a:t> - </a:t>
            </a:r>
            <a:r>
              <a:rPr lang="en-US" altLang="zh-CN" b="1" dirty="0" err="1">
                <a:latin typeface="宋体" pitchFamily="2" charset="-122"/>
                <a:cs typeface="Times New Roman" panose="02020603050405020304" pitchFamily="18" charset="0"/>
              </a:rPr>
              <a:t>最小规范化</a:t>
            </a:r>
            <a:r>
              <a:rPr lang="en-US" altLang="zh-CN" b="1" dirty="0">
                <a:latin typeface="宋体" pitchFamily="2" charset="-122"/>
                <a:cs typeface="Times New Roman" panose="02020603050405020304" pitchFamily="18" charset="0"/>
              </a:rPr>
              <a:t>）</a:t>
            </a:r>
            <a:endParaRPr lang="zh-CN" altLang="en-US" b="1" dirty="0"/>
          </a:p>
        </p:txBody>
      </p:sp>
      <mc:AlternateContent xmlns:mc="http://schemas.openxmlformats.org/markup-compatibility/2006" xmlns:a14="http://schemas.microsoft.com/office/drawing/2010/main">
        <mc:Choice Requires="a14">
          <p:sp>
            <p:nvSpPr>
              <p:cNvPr id="5" name="矩形 4"/>
              <p:cNvSpPr/>
              <p:nvPr/>
            </p:nvSpPr>
            <p:spPr>
              <a:xfrm>
                <a:off x="790218" y="2043629"/>
                <a:ext cx="2957413" cy="903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𝑥</m:t>
                          </m:r>
                        </m:e>
                        <m:sup>
                          <m:r>
                            <a:rPr lang="zh-CN" altLang="en-US" sz="2800" i="0">
                              <a:latin typeface="Cambria Math" panose="02040503050406030204" pitchFamily="18" charset="0"/>
                            </a:rPr>
                            <m:t>∗</m:t>
                          </m:r>
                        </m:sup>
                      </m:sSup>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𝑥</m:t>
                          </m:r>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m:rPr>
                                  <m:sty m:val="p"/>
                                </m:rPr>
                                <a:rPr lang="zh-CN" altLang="en-US" sz="2800" i="0">
                                  <a:latin typeface="Cambria Math" panose="02040503050406030204" pitchFamily="18" charset="0"/>
                                </a:rPr>
                                <m:t>min</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m:rPr>
                                  <m:sty m:val="p"/>
                                </m:rPr>
                                <a:rPr lang="zh-CN" altLang="en-US" sz="2800" i="0">
                                  <a:latin typeface="Cambria Math" panose="02040503050406030204" pitchFamily="18" charset="0"/>
                                </a:rPr>
                                <m:t>max</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m:rPr>
                                  <m:sty m:val="p"/>
                                </m:rPr>
                                <a:rPr lang="zh-CN" altLang="en-US" sz="2800" i="0">
                                  <a:latin typeface="Cambria Math" panose="02040503050406030204" pitchFamily="18" charset="0"/>
                                </a:rPr>
                                <m:t>min</m:t>
                              </m:r>
                            </m:sub>
                          </m:sSub>
                        </m:den>
                      </m:f>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790218" y="2043629"/>
                <a:ext cx="2957413" cy="903068"/>
              </a:xfrm>
              <a:prstGeom prst="rect">
                <a:avLst/>
              </a:prstGeom>
              <a:blipFill rotWithShape="1">
                <a:blip r:embed="rId3"/>
                <a:stretch>
                  <a:fillRect l="-9" t="-22" r="17" b="33"/>
                </a:stretch>
              </a:blipFill>
            </p:spPr>
            <p:txBody>
              <a:bodyPr/>
              <a:lstStyle/>
              <a:p>
                <a:r>
                  <a:rPr lang="zh-CN" altLang="en-US">
                    <a:noFill/>
                  </a:rPr>
                  <a:t> </a:t>
                </a:r>
              </a:p>
            </p:txBody>
          </p:sp>
        </mc:Fallback>
      </mc:AlternateContent>
      <p:sp>
        <p:nvSpPr>
          <p:cNvPr id="8" name="矩形 7"/>
          <p:cNvSpPr/>
          <p:nvPr/>
        </p:nvSpPr>
        <p:spPr>
          <a:xfrm>
            <a:off x="790218" y="3164372"/>
            <a:ext cx="3264035" cy="461665"/>
          </a:xfrm>
          <a:prstGeom prst="rect">
            <a:avLst/>
          </a:prstGeom>
        </p:spPr>
        <p:txBody>
          <a:bodyPr wrap="none">
            <a:spAutoFit/>
          </a:bodyPr>
          <a:lstStyle/>
          <a:p>
            <a:r>
              <a:rPr lang="en-US" altLang="zh-CN" dirty="0" err="1">
                <a:latin typeface="宋体" pitchFamily="2" charset="-122"/>
                <a:cs typeface="Times New Roman" panose="02020603050405020304" pitchFamily="18" charset="0"/>
              </a:rPr>
              <a:t>将数据映射到</a:t>
            </a:r>
            <a:r>
              <a:rPr lang="en-US" altLang="zh-CN" dirty="0">
                <a:latin typeface="Cambria" panose="02040503050406030204" pitchFamily="18" charset="0"/>
                <a:ea typeface="宋体" pitchFamily="2" charset="-122"/>
                <a:cs typeface="Times New Roman" panose="02020603050405020304" pitchFamily="18" charset="0"/>
              </a:rPr>
              <a:t>[0,1]</a:t>
            </a:r>
            <a:r>
              <a:rPr lang="en-US" altLang="zh-CN" dirty="0" err="1">
                <a:latin typeface="宋体" pitchFamily="2" charset="-122"/>
                <a:cs typeface="Times New Roman" panose="02020603050405020304" pitchFamily="18" charset="0"/>
              </a:rPr>
              <a:t>区间</a:t>
            </a:r>
            <a:endParaRPr lang="zh-CN" altLang="en-US" dirty="0"/>
          </a:p>
        </p:txBody>
      </p:sp>
      <p:sp>
        <p:nvSpPr>
          <p:cNvPr id="11" name="矩形 10"/>
          <p:cNvSpPr/>
          <p:nvPr/>
        </p:nvSpPr>
        <p:spPr>
          <a:xfrm>
            <a:off x="6628852" y="1401212"/>
            <a:ext cx="2297552" cy="461665"/>
          </a:xfrm>
          <a:prstGeom prst="rect">
            <a:avLst/>
          </a:prstGeom>
        </p:spPr>
        <p:txBody>
          <a:bodyPr wrap="none">
            <a:spAutoFit/>
          </a:bodyPr>
          <a:lstStyle/>
          <a:p>
            <a:r>
              <a:rPr lang="en-US" altLang="zh-CN" b="1" dirty="0">
                <a:latin typeface="+mj-ea"/>
                <a:ea typeface="+mj-ea"/>
                <a:cs typeface="Times New Roman" panose="02020603050405020304" pitchFamily="18" charset="0"/>
              </a:rPr>
              <a:t>Z-Score</a:t>
            </a:r>
            <a:r>
              <a:rPr lang="zh-CN" altLang="zh-CN" b="1" dirty="0">
                <a:latin typeface="+mj-ea"/>
                <a:ea typeface="+mj-ea"/>
                <a:cs typeface="Times New Roman" panose="02020603050405020304" pitchFamily="18" charset="0"/>
              </a:rPr>
              <a:t>标准化</a:t>
            </a:r>
            <a:endParaRPr lang="zh-CN" altLang="en-US" b="1" dirty="0">
              <a:latin typeface="+mj-ea"/>
              <a:ea typeface="+mj-ea"/>
            </a:endParaRPr>
          </a:p>
        </p:txBody>
      </p:sp>
      <mc:AlternateContent xmlns:mc="http://schemas.openxmlformats.org/markup-compatibility/2006" xmlns:a14="http://schemas.microsoft.com/office/drawing/2010/main">
        <mc:Choice Requires="a14">
          <p:sp>
            <p:nvSpPr>
              <p:cNvPr id="14" name="矩形 13"/>
              <p:cNvSpPr/>
              <p:nvPr/>
            </p:nvSpPr>
            <p:spPr>
              <a:xfrm>
                <a:off x="6694453" y="2079403"/>
                <a:ext cx="1938929" cy="830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𝑥</m:t>
                          </m:r>
                        </m:e>
                        <m:sup>
                          <m:r>
                            <a:rPr lang="zh-CN" altLang="en-US" sz="2800" i="0">
                              <a:latin typeface="Cambria Math" panose="02040503050406030204" pitchFamily="18" charset="0"/>
                            </a:rPr>
                            <m:t>∗</m:t>
                          </m:r>
                        </m:sup>
                      </m:sSup>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𝑥</m:t>
                          </m:r>
                          <m:r>
                            <a:rPr lang="zh-CN" altLang="en-US" sz="2800" i="0">
                              <a:latin typeface="Cambria Math" panose="02040503050406030204" pitchFamily="18" charset="0"/>
                            </a:rPr>
                            <m:t>−</m:t>
                          </m:r>
                          <m:r>
                            <a:rPr lang="zh-CN" altLang="en-US" sz="2800" i="1">
                              <a:latin typeface="Cambria Math" panose="02040503050406030204" pitchFamily="18" charset="0"/>
                            </a:rPr>
                            <m:t>𝜇</m:t>
                          </m:r>
                        </m:num>
                        <m:den>
                          <m:r>
                            <a:rPr lang="zh-CN" altLang="en-US" sz="2800" i="1">
                              <a:latin typeface="Cambria Math" panose="02040503050406030204" pitchFamily="18" charset="0"/>
                            </a:rPr>
                            <m:t>𝜎</m:t>
                          </m:r>
                        </m:den>
                      </m:f>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6694453" y="2079403"/>
                <a:ext cx="1938929" cy="830292"/>
              </a:xfrm>
              <a:prstGeom prst="rect">
                <a:avLst/>
              </a:prstGeom>
              <a:blipFill rotWithShape="1">
                <a:blip r:embed="rId4"/>
                <a:stretch>
                  <a:fillRect l="-15" t="-50" r="29"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9830717" y="1480624"/>
                <a:ext cx="1981633"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1600" i="1" smtClean="0">
                              <a:latin typeface="Cambria Math" panose="02040503050406030204" pitchFamily="18" charset="0"/>
                            </a:rPr>
                          </m:ctrlPr>
                        </m:sSupPr>
                        <m:e>
                          <m:r>
                            <a:rPr lang="zh-CN" altLang="en-US" sz="1600" i="1">
                              <a:latin typeface="Cambria Math" panose="02040503050406030204" pitchFamily="18" charset="0"/>
                            </a:rPr>
                            <m:t>𝜎</m:t>
                          </m:r>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𝑚</m:t>
                          </m:r>
                        </m:den>
                      </m:f>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𝑚</m:t>
                          </m:r>
                        </m:sup>
                        <m:e>
                          <m:r>
                            <a:rPr lang="en-US" altLang="zh-CN" sz="1600" b="0" i="1" smtClean="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sSup>
                            <m:sSupPr>
                              <m:ctrlPr>
                                <a:rPr lang="zh-CN" altLang="en-US" sz="1600" i="1">
                                  <a:latin typeface="Cambria Math" panose="02040503050406030204" pitchFamily="18" charset="0"/>
                                </a:rPr>
                              </m:ctrlPr>
                            </m:sSupPr>
                            <m:e>
                              <m:r>
                                <a:rPr lang="en-US" altLang="zh-CN" sz="1600" i="1">
                                  <a:latin typeface="Cambria Math" panose="02040503050406030204" pitchFamily="18" charset="0"/>
                                </a:rPr>
                                <m:t>−</m:t>
                              </m:r>
                              <m:r>
                                <a:rPr lang="zh-CN" altLang="en-US" sz="1600" i="1">
                                  <a:latin typeface="Cambria Math" panose="02040503050406030204" pitchFamily="18" charset="0"/>
                                </a:rPr>
                                <m:t>𝜇</m:t>
                              </m:r>
                              <m:r>
                                <a:rPr lang="en-US" altLang="zh-CN" sz="1600" b="0" i="1" smtClean="0">
                                  <a:latin typeface="Cambria Math" panose="02040503050406030204" pitchFamily="18" charset="0"/>
                                </a:rPr>
                                <m:t>)</m:t>
                              </m:r>
                            </m:e>
                            <m:sup>
                              <m:r>
                                <a:rPr lang="zh-CN" altLang="en-US" sz="1600">
                                  <a:latin typeface="Cambria Math" panose="02040503050406030204" pitchFamily="18" charset="0"/>
                                </a:rPr>
                                <m:t>2</m:t>
                              </m:r>
                            </m:sup>
                          </m:sSup>
                        </m:e>
                      </m:nary>
                    </m:oMath>
                  </m:oMathPara>
                </a14:m>
                <a:endParaRPr lang="zh-CN" altLang="en-US" sz="1600" dirty="0"/>
              </a:p>
            </p:txBody>
          </p:sp>
        </mc:Choice>
        <mc:Fallback xmlns="">
          <p:sp>
            <p:nvSpPr>
              <p:cNvPr id="16" name="矩形 15"/>
              <p:cNvSpPr>
                <a:spLocks noRot="1" noChangeAspect="1" noMove="1" noResize="1" noEditPoints="1" noAdjustHandles="1" noChangeArrowheads="1" noChangeShapeType="1" noTextEdit="1"/>
              </p:cNvSpPr>
              <p:nvPr/>
            </p:nvSpPr>
            <p:spPr>
              <a:xfrm>
                <a:off x="9830717" y="1480624"/>
                <a:ext cx="1981633" cy="764505"/>
              </a:xfrm>
              <a:prstGeom prst="rect">
                <a:avLst/>
              </a:prstGeom>
              <a:blipFill rotWithShape="1">
                <a:blip r:embed="rId5"/>
                <a:stretch>
                  <a:fillRect l="-14" t="-57" r="4" b="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0000923" y="2284122"/>
                <a:ext cx="1454565"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𝜇</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𝑚</m:t>
                          </m:r>
                        </m:den>
                      </m:f>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𝑚</m:t>
                          </m:r>
                        </m:sup>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e>
                      </m:nary>
                    </m:oMath>
                  </m:oMathPara>
                </a14:m>
                <a:endParaRPr lang="zh-CN" altLang="en-US" sz="1600" dirty="0"/>
              </a:p>
            </p:txBody>
          </p:sp>
        </mc:Choice>
        <mc:Fallback xmlns="">
          <p:sp>
            <p:nvSpPr>
              <p:cNvPr id="25" name="矩形 24"/>
              <p:cNvSpPr>
                <a:spLocks noRot="1" noChangeAspect="1" noMove="1" noResize="1" noEditPoints="1" noAdjustHandles="1" noChangeArrowheads="1" noChangeShapeType="1" noTextEdit="1"/>
              </p:cNvSpPr>
              <p:nvPr/>
            </p:nvSpPr>
            <p:spPr>
              <a:xfrm>
                <a:off x="10000923" y="2284122"/>
                <a:ext cx="1454565" cy="764505"/>
              </a:xfrm>
              <a:prstGeom prst="rect">
                <a:avLst/>
              </a:prstGeom>
              <a:blipFill rotWithShape="1">
                <a:blip r:embed="rId6"/>
                <a:stretch>
                  <a:fillRect l="-21" t="-4" r="6" b="82"/>
                </a:stretch>
              </a:blipFill>
            </p:spPr>
            <p:txBody>
              <a:bodyPr/>
              <a:lstStyle/>
              <a:p>
                <a:r>
                  <a:rPr lang="zh-CN" altLang="en-US">
                    <a:noFill/>
                  </a:rPr>
                  <a:t> </a:t>
                </a:r>
              </a:p>
            </p:txBody>
          </p:sp>
        </mc:Fallback>
      </mc:AlternateContent>
      <p:sp>
        <p:nvSpPr>
          <p:cNvPr id="32" name="矩形 31"/>
          <p:cNvSpPr/>
          <p:nvPr/>
        </p:nvSpPr>
        <p:spPr>
          <a:xfrm>
            <a:off x="6289797" y="3164372"/>
            <a:ext cx="4983253" cy="461665"/>
          </a:xfrm>
          <a:prstGeom prst="rect">
            <a:avLst/>
          </a:prstGeom>
        </p:spPr>
        <p:txBody>
          <a:bodyPr wrap="square">
            <a:spAutoFit/>
          </a:bodyPr>
          <a:lstStyle/>
          <a:p>
            <a:r>
              <a:rPr lang="zh-CN" altLang="zh-CN" dirty="0">
                <a:latin typeface="+mj-ea"/>
                <a:ea typeface="+mj-ea"/>
                <a:cs typeface="Times New Roman" panose="02020603050405020304" pitchFamily="18" charset="0"/>
              </a:rPr>
              <a:t>处理后的数据均值为</a:t>
            </a:r>
            <a:r>
              <a:rPr lang="en-US" altLang="zh-CN" dirty="0">
                <a:latin typeface="+mj-ea"/>
                <a:ea typeface="+mj-ea"/>
                <a:cs typeface="Times New Roman" panose="02020603050405020304" pitchFamily="18" charset="0"/>
              </a:rPr>
              <a:t>0</a:t>
            </a:r>
            <a:r>
              <a:rPr lang="zh-CN" altLang="zh-CN" dirty="0">
                <a:latin typeface="+mj-ea"/>
                <a:ea typeface="+mj-ea"/>
                <a:cs typeface="Times New Roman" panose="02020603050405020304" pitchFamily="18" charset="0"/>
              </a:rPr>
              <a:t>，方差为</a:t>
            </a:r>
            <a:r>
              <a:rPr lang="en-US" altLang="zh-CN" dirty="0">
                <a:latin typeface="+mj-ea"/>
                <a:ea typeface="+mj-ea"/>
                <a:cs typeface="Times New Roman" panose="02020603050405020304" pitchFamily="18" charset="0"/>
              </a:rPr>
              <a:t>1</a:t>
            </a:r>
            <a:endParaRPr lang="zh-CN" altLang="en-US" dirty="0">
              <a:latin typeface="+mj-ea"/>
              <a:ea typeface="+mj-ea"/>
            </a:endParaRPr>
          </a:p>
        </p:txBody>
      </p:sp>
      <p:sp>
        <p:nvSpPr>
          <p:cNvPr id="41" name="矩形 40"/>
          <p:cNvSpPr/>
          <p:nvPr/>
        </p:nvSpPr>
        <p:spPr>
          <a:xfrm>
            <a:off x="598453" y="4327367"/>
            <a:ext cx="4906144" cy="1569660"/>
          </a:xfrm>
          <a:prstGeom prst="rect">
            <a:avLst/>
          </a:prstGeom>
        </p:spPr>
        <p:txBody>
          <a:bodyPr wrap="square">
            <a:spAutoFit/>
          </a:bodyPr>
          <a:lstStyle/>
          <a:p>
            <a:pPr>
              <a:spcBef>
                <a:spcPts val="900"/>
              </a:spcBef>
              <a:spcAft>
                <a:spcPts val="900"/>
              </a:spcAft>
            </a:pPr>
            <a:r>
              <a:rPr lang="zh-CN" altLang="zh-CN" dirty="0">
                <a:latin typeface="+mj-ea"/>
                <a:ea typeface="+mj-ea"/>
                <a:cs typeface="Times New Roman" panose="02020603050405020304" pitchFamily="18" charset="0"/>
              </a:rPr>
              <a:t>数据归一化的目的是使得各特征对目标变量的影响一致，会将特征数据进行伸缩变化，所以数据归一化是会</a:t>
            </a:r>
            <a:r>
              <a:rPr lang="zh-CN" altLang="zh-CN" dirty="0">
                <a:solidFill>
                  <a:srgbClr val="FF0000"/>
                </a:solidFill>
                <a:latin typeface="+mj-ea"/>
                <a:ea typeface="+mj-ea"/>
                <a:cs typeface="Times New Roman" panose="02020603050405020304" pitchFamily="18" charset="0"/>
              </a:rPr>
              <a:t>改变特征数据分布</a:t>
            </a:r>
            <a:r>
              <a:rPr lang="zh-CN" altLang="zh-CN" dirty="0">
                <a:latin typeface="+mj-ea"/>
                <a:ea typeface="+mj-ea"/>
                <a:cs typeface="Times New Roman" panose="02020603050405020304" pitchFamily="18" charset="0"/>
              </a:rPr>
              <a:t>的。</a:t>
            </a:r>
          </a:p>
        </p:txBody>
      </p:sp>
      <p:sp>
        <p:nvSpPr>
          <p:cNvPr id="49" name="矩形 48"/>
          <p:cNvSpPr/>
          <p:nvPr/>
        </p:nvSpPr>
        <p:spPr>
          <a:xfrm>
            <a:off x="6289797" y="4301098"/>
            <a:ext cx="4885898" cy="1200329"/>
          </a:xfrm>
          <a:prstGeom prst="rect">
            <a:avLst/>
          </a:prstGeom>
        </p:spPr>
        <p:txBody>
          <a:bodyPr wrap="square">
            <a:spAutoFit/>
          </a:bodyPr>
          <a:lstStyle/>
          <a:p>
            <a:r>
              <a:rPr lang="zh-CN" altLang="zh-CN" dirty="0">
                <a:latin typeface="+mj-ea"/>
                <a:ea typeface="+mj-ea"/>
                <a:cs typeface="Times New Roman" panose="02020603050405020304" pitchFamily="18" charset="0"/>
              </a:rPr>
              <a:t>数据标准化为了不同特征之间具备可比性，经过标准化变换之后的</a:t>
            </a:r>
            <a:r>
              <a:rPr lang="zh-CN" altLang="zh-CN" dirty="0">
                <a:solidFill>
                  <a:srgbClr val="FF0000"/>
                </a:solidFill>
                <a:latin typeface="+mj-ea"/>
                <a:ea typeface="+mj-ea"/>
                <a:cs typeface="Times New Roman" panose="02020603050405020304" pitchFamily="18" charset="0"/>
              </a:rPr>
              <a:t>特征</a:t>
            </a:r>
            <a:r>
              <a:rPr lang="zh-CN" altLang="en-US" dirty="0">
                <a:solidFill>
                  <a:srgbClr val="FF0000"/>
                </a:solidFill>
                <a:latin typeface="+mj-ea"/>
                <a:ea typeface="+mj-ea"/>
                <a:cs typeface="Times New Roman" panose="02020603050405020304" pitchFamily="18" charset="0"/>
              </a:rPr>
              <a:t>数据</a:t>
            </a:r>
            <a:r>
              <a:rPr lang="zh-CN" altLang="zh-CN" dirty="0">
                <a:solidFill>
                  <a:srgbClr val="FF0000"/>
                </a:solidFill>
                <a:latin typeface="+mj-ea"/>
                <a:ea typeface="+mj-ea"/>
                <a:cs typeface="Times New Roman" panose="02020603050405020304" pitchFamily="18" charset="0"/>
              </a:rPr>
              <a:t>分布没有发生改变</a:t>
            </a:r>
            <a:r>
              <a:rPr lang="zh-CN" altLang="zh-CN" dirty="0">
                <a:latin typeface="+mj-ea"/>
                <a:ea typeface="+mj-ea"/>
                <a:cs typeface="Times New Roman" panose="02020603050405020304" pitchFamily="18" charset="0"/>
              </a:rPr>
              <a:t>。</a:t>
            </a:r>
            <a:endParaRPr lang="zh-CN" altLang="en-US" dirty="0">
              <a:latin typeface="+mj-ea"/>
              <a:ea typeface="+mj-ea"/>
            </a:endParaRPr>
          </a:p>
        </p:txBody>
      </p:sp>
      <p:sp>
        <p:nvSpPr>
          <p:cNvPr id="52" name="矩形 51"/>
          <p:cNvSpPr/>
          <p:nvPr/>
        </p:nvSpPr>
        <p:spPr>
          <a:xfrm>
            <a:off x="6338474" y="5642971"/>
            <a:ext cx="5156780" cy="830997"/>
          </a:xfrm>
          <a:prstGeom prst="rect">
            <a:avLst/>
          </a:prstGeom>
        </p:spPr>
        <p:txBody>
          <a:bodyPr wrap="square">
            <a:spAutoFit/>
          </a:bodyPr>
          <a:lstStyle/>
          <a:p>
            <a:r>
              <a:rPr lang="zh-CN" altLang="zh-CN" dirty="0">
                <a:latin typeface="+mj-ea"/>
                <a:ea typeface="+mj-ea"/>
                <a:cs typeface="Times New Roman" panose="02020603050405020304" pitchFamily="18" charset="0"/>
              </a:rPr>
              <a:t>就是当数据特征取值范围或单位差异较大时，最好是做一下标准化处理。</a:t>
            </a:r>
            <a:endParaRPr lang="zh-CN" altLang="en-US" dirty="0">
              <a:latin typeface="+mj-ea"/>
              <a:ea typeface="+mj-ea"/>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数据归一化</a:t>
            </a:r>
            <a:r>
              <a:rPr lang="en-US" altLang="zh-CN" dirty="0">
                <a:solidFill>
                  <a:schemeClr val="tx1"/>
                </a:solidFill>
              </a:rPr>
              <a:t>/</a:t>
            </a:r>
            <a:r>
              <a:rPr lang="zh-CN" altLang="en-US" dirty="0">
                <a:solidFill>
                  <a:schemeClr val="tx1"/>
                </a:solidFill>
              </a:rPr>
              <a:t>标准化</a:t>
            </a:r>
          </a:p>
        </p:txBody>
      </p:sp>
      <p:sp>
        <p:nvSpPr>
          <p:cNvPr id="10" name="矩形 9"/>
          <p:cNvSpPr/>
          <p:nvPr/>
        </p:nvSpPr>
        <p:spPr>
          <a:xfrm>
            <a:off x="668338" y="1655298"/>
            <a:ext cx="9817290" cy="3739485"/>
          </a:xfrm>
          <a:prstGeom prst="rect">
            <a:avLst/>
          </a:prstGeom>
        </p:spPr>
        <p:txBody>
          <a:bodyPr wrap="square">
            <a:spAutoFit/>
          </a:bodyPr>
          <a:lstStyle/>
          <a:p>
            <a:pPr>
              <a:spcBef>
                <a:spcPts val="900"/>
              </a:spcBef>
              <a:spcAft>
                <a:spcPts val="900"/>
              </a:spcAft>
            </a:pPr>
            <a:r>
              <a:rPr lang="zh-CN" altLang="en-US" b="1" dirty="0">
                <a:latin typeface="+mj-ea"/>
                <a:ea typeface="+mj-ea"/>
                <a:cs typeface="Times New Roman" panose="02020603050405020304" pitchFamily="18" charset="0"/>
              </a:rPr>
              <a:t>需要做数据归一化</a:t>
            </a:r>
            <a:r>
              <a:rPr lang="en-US" altLang="zh-CN" b="1" dirty="0">
                <a:latin typeface="+mj-ea"/>
                <a:ea typeface="+mj-ea"/>
                <a:cs typeface="Times New Roman" panose="02020603050405020304" pitchFamily="18" charset="0"/>
              </a:rPr>
              <a:t>/</a:t>
            </a:r>
            <a:r>
              <a:rPr lang="zh-CN" altLang="en-US" b="1" dirty="0">
                <a:latin typeface="+mj-ea"/>
                <a:ea typeface="+mj-ea"/>
                <a:cs typeface="Times New Roman" panose="02020603050405020304" pitchFamily="18" charset="0"/>
              </a:rPr>
              <a:t>标准化</a:t>
            </a:r>
            <a:endParaRPr lang="en-US" altLang="zh-CN" b="1" dirty="0">
              <a:latin typeface="+mj-ea"/>
              <a:ea typeface="+mj-ea"/>
              <a:cs typeface="Times New Roman" panose="02020603050405020304" pitchFamily="18" charset="0"/>
            </a:endParaRPr>
          </a:p>
          <a:p>
            <a:pPr>
              <a:spcBef>
                <a:spcPts val="900"/>
              </a:spcBef>
              <a:spcAft>
                <a:spcPts val="900"/>
              </a:spcAft>
            </a:pPr>
            <a:r>
              <a:rPr lang="zh-CN" altLang="en-US" dirty="0">
                <a:latin typeface="+mj-ea"/>
                <a:ea typeface="+mj-ea"/>
                <a:cs typeface="Times New Roman" panose="02020603050405020304" pitchFamily="18" charset="0"/>
              </a:rPr>
              <a:t>线性模型，如</a:t>
            </a:r>
            <a:r>
              <a:rPr lang="zh-CN" altLang="zh-CN" dirty="0">
                <a:latin typeface="+mj-ea"/>
                <a:ea typeface="+mj-ea"/>
                <a:cs typeface="Times New Roman" panose="02020603050405020304" pitchFamily="18" charset="0"/>
              </a:rPr>
              <a:t>基于距离度量的模型包括</a:t>
            </a:r>
            <a:r>
              <a:rPr lang="en-US" altLang="zh-CN" dirty="0">
                <a:latin typeface="+mj-ea"/>
                <a:ea typeface="+mj-ea"/>
                <a:cs typeface="Times New Roman" panose="02020603050405020304" pitchFamily="18" charset="0"/>
              </a:rPr>
              <a:t>KNN(K</a:t>
            </a:r>
            <a:r>
              <a:rPr lang="zh-CN" altLang="zh-CN" dirty="0">
                <a:latin typeface="+mj-ea"/>
                <a:ea typeface="+mj-ea"/>
                <a:cs typeface="Times New Roman" panose="02020603050405020304" pitchFamily="18" charset="0"/>
              </a:rPr>
              <a:t>近邻</a:t>
            </a:r>
            <a:r>
              <a:rPr lang="en-US" altLang="zh-CN" dirty="0">
                <a:latin typeface="+mj-ea"/>
                <a:ea typeface="+mj-ea"/>
                <a:cs typeface="Times New Roman" panose="02020603050405020304" pitchFamily="18" charset="0"/>
              </a:rPr>
              <a:t>)</a:t>
            </a:r>
            <a:r>
              <a:rPr lang="zh-CN" altLang="zh-CN" dirty="0">
                <a:latin typeface="+mj-ea"/>
                <a:ea typeface="+mj-ea"/>
                <a:cs typeface="Times New Roman" panose="02020603050405020304" pitchFamily="18" charset="0"/>
              </a:rPr>
              <a:t>、</a:t>
            </a:r>
            <a:r>
              <a:rPr lang="en-US" altLang="zh-CN" dirty="0">
                <a:latin typeface="+mj-ea"/>
                <a:ea typeface="+mj-ea"/>
                <a:cs typeface="Times New Roman" panose="02020603050405020304" pitchFamily="18" charset="0"/>
              </a:rPr>
              <a:t>K-means</a:t>
            </a:r>
            <a:r>
              <a:rPr lang="zh-CN" altLang="zh-CN" dirty="0">
                <a:latin typeface="+mj-ea"/>
                <a:ea typeface="+mj-ea"/>
                <a:cs typeface="Times New Roman" panose="02020603050405020304" pitchFamily="18" charset="0"/>
              </a:rPr>
              <a:t>聚类、感知机和</a:t>
            </a:r>
            <a:r>
              <a:rPr lang="en-US" altLang="zh-CN" dirty="0">
                <a:latin typeface="+mj-ea"/>
                <a:ea typeface="+mj-ea"/>
                <a:cs typeface="Times New Roman" panose="02020603050405020304" pitchFamily="18" charset="0"/>
              </a:rPr>
              <a:t>SVM</a:t>
            </a:r>
            <a:r>
              <a:rPr lang="zh-CN" altLang="zh-CN" dirty="0">
                <a:latin typeface="+mj-ea"/>
                <a:ea typeface="+mj-ea"/>
                <a:cs typeface="Times New Roman" panose="02020603050405020304" pitchFamily="18" charset="0"/>
              </a:rPr>
              <a:t>。另外，线性回归类的几个模型一般情况下也是</a:t>
            </a:r>
            <a:r>
              <a:rPr lang="zh-CN" altLang="zh-CN" dirty="0">
                <a:solidFill>
                  <a:srgbClr val="FF0000"/>
                </a:solidFill>
                <a:latin typeface="+mj-ea"/>
                <a:ea typeface="+mj-ea"/>
                <a:cs typeface="Times New Roman" panose="02020603050405020304" pitchFamily="18" charset="0"/>
              </a:rPr>
              <a:t>需要</a:t>
            </a:r>
            <a:r>
              <a:rPr lang="zh-CN" altLang="zh-CN" dirty="0">
                <a:latin typeface="+mj-ea"/>
                <a:ea typeface="+mj-ea"/>
                <a:cs typeface="Times New Roman" panose="02020603050405020304" pitchFamily="18" charset="0"/>
              </a:rPr>
              <a:t>做数据</a:t>
            </a:r>
            <a:r>
              <a:rPr lang="zh-CN" altLang="en-US" dirty="0">
                <a:latin typeface="+mj-ea"/>
                <a:ea typeface="+mj-ea"/>
                <a:cs typeface="Times New Roman" panose="02020603050405020304" pitchFamily="18" charset="0"/>
              </a:rPr>
              <a:t>归一化</a:t>
            </a:r>
            <a:r>
              <a:rPr lang="en-US" altLang="zh-CN" dirty="0">
                <a:latin typeface="+mj-ea"/>
                <a:ea typeface="+mj-ea"/>
                <a:cs typeface="Times New Roman" panose="02020603050405020304" pitchFamily="18" charset="0"/>
              </a:rPr>
              <a:t>/</a:t>
            </a:r>
            <a:r>
              <a:rPr lang="zh-CN" altLang="zh-CN" dirty="0">
                <a:latin typeface="+mj-ea"/>
                <a:ea typeface="+mj-ea"/>
                <a:cs typeface="Times New Roman" panose="02020603050405020304" pitchFamily="18" charset="0"/>
              </a:rPr>
              <a:t>标准化处理的。</a:t>
            </a:r>
            <a:endParaRPr lang="en-US" altLang="zh-CN" dirty="0">
              <a:latin typeface="+mj-ea"/>
              <a:ea typeface="+mj-ea"/>
              <a:cs typeface="Times New Roman" panose="02020603050405020304" pitchFamily="18" charset="0"/>
            </a:endParaRPr>
          </a:p>
          <a:p>
            <a:pPr>
              <a:spcBef>
                <a:spcPts val="900"/>
              </a:spcBef>
              <a:spcAft>
                <a:spcPts val="900"/>
              </a:spcAft>
            </a:pPr>
            <a:r>
              <a:rPr lang="zh-CN" altLang="en-US" b="1" dirty="0">
                <a:latin typeface="+mj-ea"/>
                <a:cs typeface="Times New Roman" panose="02020603050405020304" pitchFamily="18" charset="0"/>
              </a:rPr>
              <a:t>不需要做数据归一化</a:t>
            </a:r>
            <a:r>
              <a:rPr lang="en-US" altLang="zh-CN" b="1" dirty="0">
                <a:latin typeface="+mj-ea"/>
                <a:cs typeface="Times New Roman" panose="02020603050405020304" pitchFamily="18" charset="0"/>
              </a:rPr>
              <a:t>/</a:t>
            </a:r>
            <a:r>
              <a:rPr lang="zh-CN" altLang="en-US" b="1" dirty="0">
                <a:latin typeface="+mj-ea"/>
                <a:cs typeface="Times New Roman" panose="02020603050405020304" pitchFamily="18" charset="0"/>
              </a:rPr>
              <a:t>标准化</a:t>
            </a:r>
            <a:endParaRPr lang="en-US" altLang="zh-CN" b="1" dirty="0">
              <a:latin typeface="+mj-ea"/>
              <a:cs typeface="Times New Roman" panose="02020603050405020304" pitchFamily="18" charset="0"/>
            </a:endParaRPr>
          </a:p>
          <a:p>
            <a:pPr>
              <a:spcBef>
                <a:spcPts val="900"/>
              </a:spcBef>
              <a:spcAft>
                <a:spcPts val="900"/>
              </a:spcAft>
            </a:pPr>
            <a:r>
              <a:rPr lang="zh-CN" altLang="zh-CN" dirty="0">
                <a:latin typeface="+mj-ea"/>
                <a:ea typeface="+mj-ea"/>
                <a:cs typeface="Times New Roman" panose="02020603050405020304" pitchFamily="18" charset="0"/>
              </a:rPr>
              <a:t>决策树、基于决策树的</a:t>
            </a:r>
            <a:r>
              <a:rPr lang="en-US" altLang="zh-CN" dirty="0">
                <a:latin typeface="+mj-ea"/>
                <a:ea typeface="+mj-ea"/>
                <a:cs typeface="Times New Roman" panose="02020603050405020304" pitchFamily="18" charset="0"/>
              </a:rPr>
              <a:t>Boosting</a:t>
            </a:r>
            <a:r>
              <a:rPr lang="zh-CN" altLang="zh-CN" dirty="0">
                <a:latin typeface="+mj-ea"/>
                <a:ea typeface="+mj-ea"/>
                <a:cs typeface="Times New Roman" panose="02020603050405020304" pitchFamily="18" charset="0"/>
              </a:rPr>
              <a:t>和</a:t>
            </a:r>
            <a:r>
              <a:rPr lang="en-US" altLang="zh-CN" dirty="0">
                <a:latin typeface="+mj-ea"/>
                <a:ea typeface="+mj-ea"/>
                <a:cs typeface="Times New Roman" panose="02020603050405020304" pitchFamily="18" charset="0"/>
              </a:rPr>
              <a:t>Bagging</a:t>
            </a:r>
            <a:r>
              <a:rPr lang="zh-CN" altLang="zh-CN" dirty="0">
                <a:latin typeface="+mj-ea"/>
                <a:ea typeface="+mj-ea"/>
                <a:cs typeface="Times New Roman" panose="02020603050405020304" pitchFamily="18" charset="0"/>
              </a:rPr>
              <a:t>等集成学习模型对于特征取值大小并不敏感</a:t>
            </a:r>
            <a:r>
              <a:rPr lang="zh-CN" altLang="en-US" dirty="0">
                <a:latin typeface="+mj-ea"/>
                <a:ea typeface="+mj-ea"/>
                <a:cs typeface="Times New Roman" panose="02020603050405020304" pitchFamily="18" charset="0"/>
              </a:rPr>
              <a:t>，如随机森林、</a:t>
            </a:r>
            <a:r>
              <a:rPr lang="en-US" altLang="zh-CN" dirty="0" err="1">
                <a:latin typeface="+mj-ea"/>
                <a:ea typeface="+mj-ea"/>
                <a:cs typeface="Times New Roman" panose="02020603050405020304" pitchFamily="18" charset="0"/>
              </a:rPr>
              <a:t>XGBoost</a:t>
            </a:r>
            <a:r>
              <a:rPr lang="zh-CN" altLang="en-US" dirty="0">
                <a:latin typeface="+mj-ea"/>
                <a:ea typeface="+mj-ea"/>
                <a:cs typeface="Times New Roman" panose="02020603050405020304" pitchFamily="18" charset="0"/>
              </a:rPr>
              <a:t>、</a:t>
            </a:r>
            <a:r>
              <a:rPr lang="en-US" altLang="zh-CN" dirty="0" err="1">
                <a:latin typeface="+mj-ea"/>
                <a:ea typeface="+mj-ea"/>
                <a:cs typeface="Times New Roman" panose="02020603050405020304" pitchFamily="18" charset="0"/>
              </a:rPr>
              <a:t>LightGBM</a:t>
            </a:r>
            <a:r>
              <a:rPr lang="zh-CN" altLang="en-US" dirty="0">
                <a:latin typeface="+mj-ea"/>
                <a:ea typeface="+mj-ea"/>
                <a:cs typeface="Times New Roman" panose="02020603050405020304" pitchFamily="18" charset="0"/>
              </a:rPr>
              <a:t>等树模型，以及朴素贝叶斯，以上这些</a:t>
            </a:r>
            <a:r>
              <a:rPr lang="zh-CN" altLang="zh-CN" dirty="0">
                <a:latin typeface="+mj-ea"/>
                <a:ea typeface="+mj-ea"/>
                <a:cs typeface="Times New Roman" panose="02020603050405020304" pitchFamily="18" charset="0"/>
              </a:rPr>
              <a:t>模型一般</a:t>
            </a:r>
            <a:r>
              <a:rPr lang="zh-CN" altLang="zh-CN" dirty="0">
                <a:solidFill>
                  <a:srgbClr val="FF0000"/>
                </a:solidFill>
                <a:latin typeface="+mj-ea"/>
                <a:ea typeface="+mj-ea"/>
                <a:cs typeface="Times New Roman" panose="02020603050405020304" pitchFamily="18" charset="0"/>
              </a:rPr>
              <a:t>不需要</a:t>
            </a:r>
            <a:r>
              <a:rPr lang="zh-CN" altLang="zh-CN" dirty="0">
                <a:latin typeface="+mj-ea"/>
                <a:ea typeface="+mj-ea"/>
                <a:cs typeface="Times New Roman" panose="02020603050405020304" pitchFamily="18" charset="0"/>
              </a:rPr>
              <a:t>做数据</a:t>
            </a:r>
            <a:r>
              <a:rPr lang="zh-CN" altLang="en-US" dirty="0">
                <a:latin typeface="+mj-ea"/>
                <a:ea typeface="+mj-ea"/>
                <a:cs typeface="Times New Roman" panose="02020603050405020304" pitchFamily="18" charset="0"/>
              </a:rPr>
              <a:t>归一化</a:t>
            </a:r>
            <a:r>
              <a:rPr lang="en-US" altLang="zh-CN" dirty="0">
                <a:latin typeface="+mj-ea"/>
                <a:ea typeface="+mj-ea"/>
                <a:cs typeface="Times New Roman" panose="02020603050405020304" pitchFamily="18" charset="0"/>
              </a:rPr>
              <a:t>/</a:t>
            </a:r>
            <a:r>
              <a:rPr lang="zh-CN" altLang="zh-CN" dirty="0">
                <a:latin typeface="+mj-ea"/>
                <a:ea typeface="+mj-ea"/>
                <a:cs typeface="Times New Roman" panose="02020603050405020304" pitchFamily="18" charset="0"/>
              </a:rPr>
              <a:t>标准化处理。</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a:t>
            </a:r>
            <a:r>
              <a:rPr lang="zh-CN" altLang="en-US" dirty="0">
                <a:solidFill>
                  <a:schemeClr val="tx1"/>
                </a:solidFill>
              </a:rPr>
              <a:t>正则化</a:t>
            </a:r>
          </a:p>
        </p:txBody>
      </p:sp>
      <p:sp>
        <p:nvSpPr>
          <p:cNvPr id="43" name="对角圆角矩形 42"/>
          <p:cNvSpPr/>
          <p:nvPr/>
        </p:nvSpPr>
        <p:spPr>
          <a:xfrm>
            <a:off x="2496677" y="3518043"/>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4" name="TextBox 6"/>
          <p:cNvSpPr txBox="1">
            <a:spLocks noChangeArrowheads="1"/>
          </p:cNvSpPr>
          <p:nvPr/>
        </p:nvSpPr>
        <p:spPr bwMode="auto">
          <a:xfrm>
            <a:off x="3029495" y="1802957"/>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线性回归</a:t>
            </a:r>
            <a:endParaRPr lang="en-US" altLang="zh-CN" sz="3600" dirty="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梯度下降</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03    </a:t>
            </a:r>
            <a:r>
              <a:rPr lang="zh-CN" altLang="en-US" sz="3600" dirty="0">
                <a:solidFill>
                  <a:schemeClr val="bg1"/>
                </a:solidFill>
                <a:latin typeface="Impact" panose="020B0806030902050204" pitchFamily="34" charset="0"/>
                <a:ea typeface="微软雅黑" panose="020B0503020204020204" pitchFamily="34" charset="-122"/>
              </a:rPr>
              <a:t>正则化</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回归的评价指标</a:t>
            </a:r>
          </a:p>
        </p:txBody>
      </p:sp>
    </p:spTree>
  </p:cSld>
  <p:clrMapOvr>
    <a:masterClrMapping/>
  </p:clrMapOvr>
  <p:transition advTm="8005"/>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过拟合和欠拟合</a:t>
            </a:r>
          </a:p>
        </p:txBody>
      </p:sp>
      <p:pic>
        <p:nvPicPr>
          <p:cNvPr id="2050" name="Picture 2" descr="https://gimg2.baidu.com/image_search/src=http%3A%2F%2Fwx3.sinaimg.cn%2Fmw690%2Fec98cc4agy1fpr4btdk6vj21380ft446.jpg&amp;refer=http%3A%2F%2Fwx3.sinaimg.cn&amp;app=2002&amp;size=f9999,10000&amp;q=a80&amp;n=0&amp;g=0n&amp;fmt=jpeg?sec=1618238381&amp;t=fdffed15e66eb8be01decfe99d47fd11"/>
          <p:cNvPicPr>
            <a:picLocks noChangeAspect="1" noChangeArrowheads="1"/>
          </p:cNvPicPr>
          <p:nvPr/>
        </p:nvPicPr>
        <p:blipFill rotWithShape="1">
          <a:blip r:embed="rId3">
            <a:extLst>
              <a:ext uri="{28A0092B-C50C-407E-A947-70E740481C1C}">
                <a14:useLocalDpi xmlns:a14="http://schemas.microsoft.com/office/drawing/2010/main" val="0"/>
              </a:ext>
            </a:extLst>
          </a:blip>
          <a:srcRect b="16311"/>
          <a:stretch>
            <a:fillRect/>
          </a:stretch>
        </p:blipFill>
        <p:spPr bwMode="auto">
          <a:xfrm>
            <a:off x="1504883" y="1941391"/>
            <a:ext cx="9349953" cy="315263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54481" y="5239416"/>
            <a:ext cx="1261884" cy="523220"/>
          </a:xfrm>
          <a:prstGeom prst="rect">
            <a:avLst/>
          </a:prstGeom>
        </p:spPr>
        <p:txBody>
          <a:bodyPr wrap="none">
            <a:spAutoFit/>
          </a:bodyPr>
          <a:lstStyle/>
          <a:p>
            <a:r>
              <a:rPr lang="zh-CN" altLang="en-US" sz="2800" b="1" dirty="0">
                <a:latin typeface="+mj-ea"/>
                <a:cs typeface="Times New Roman" panose="02020603050405020304" pitchFamily="18" charset="0"/>
              </a:rPr>
              <a:t>欠拟合</a:t>
            </a:r>
            <a:endParaRPr lang="zh-CN" altLang="en-US" sz="2800" dirty="0"/>
          </a:p>
        </p:txBody>
      </p:sp>
      <p:sp>
        <p:nvSpPr>
          <p:cNvPr id="10" name="矩形 9"/>
          <p:cNvSpPr/>
          <p:nvPr/>
        </p:nvSpPr>
        <p:spPr>
          <a:xfrm>
            <a:off x="5962399" y="5239417"/>
            <a:ext cx="1261884" cy="523220"/>
          </a:xfrm>
          <a:prstGeom prst="rect">
            <a:avLst/>
          </a:prstGeom>
        </p:spPr>
        <p:txBody>
          <a:bodyPr wrap="none">
            <a:spAutoFit/>
          </a:bodyPr>
          <a:lstStyle/>
          <a:p>
            <a:r>
              <a:rPr lang="zh-CN" altLang="en-US" sz="2800" b="1" dirty="0">
                <a:latin typeface="+mj-ea"/>
                <a:cs typeface="Times New Roman" panose="02020603050405020304" pitchFamily="18" charset="0"/>
              </a:rPr>
              <a:t>过拟合</a:t>
            </a:r>
            <a:endParaRPr lang="zh-CN" altLang="en-US" sz="2800" dirty="0"/>
          </a:p>
        </p:txBody>
      </p:sp>
      <p:sp>
        <p:nvSpPr>
          <p:cNvPr id="11" name="矩形 10"/>
          <p:cNvSpPr/>
          <p:nvPr/>
        </p:nvSpPr>
        <p:spPr>
          <a:xfrm>
            <a:off x="8839841" y="5239417"/>
            <a:ext cx="1261884" cy="523220"/>
          </a:xfrm>
          <a:prstGeom prst="rect">
            <a:avLst/>
          </a:prstGeom>
        </p:spPr>
        <p:txBody>
          <a:bodyPr wrap="none">
            <a:spAutoFit/>
          </a:bodyPr>
          <a:lstStyle/>
          <a:p>
            <a:r>
              <a:rPr lang="zh-CN" altLang="en-US" sz="2800" b="1" dirty="0">
                <a:latin typeface="+mj-ea"/>
                <a:cs typeface="Times New Roman" panose="02020603050405020304" pitchFamily="18" charset="0"/>
              </a:rPr>
              <a:t>正合适</a:t>
            </a:r>
            <a:endParaRPr lang="zh-CN" altLang="en-US" sz="2800" dirty="0"/>
          </a:p>
        </p:txBody>
      </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过拟合的处理</a:t>
            </a:r>
          </a:p>
        </p:txBody>
      </p:sp>
      <p:sp>
        <p:nvSpPr>
          <p:cNvPr id="3" name="Rectangle 1"/>
          <p:cNvSpPr>
            <a:spLocks noChangeArrowheads="1"/>
          </p:cNvSpPr>
          <p:nvPr/>
        </p:nvSpPr>
        <p:spPr bwMode="auto">
          <a:xfrm>
            <a:off x="757000" y="1162820"/>
            <a:ext cx="9997436" cy="597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704020202020204" pitchFamily="34" charset="0"/>
              </a:defRPr>
            </a:lvl1pPr>
            <a:lvl2pPr>
              <a:defRPr>
                <a:solidFill>
                  <a:schemeClr val="tx1"/>
                </a:solidFill>
                <a:latin typeface="Arial" panose="020B0704020202020204" pitchFamily="34" charset="0"/>
              </a:defRPr>
            </a:lvl2pPr>
            <a:lvl3pPr>
              <a:defRPr>
                <a:solidFill>
                  <a:schemeClr val="tx1"/>
                </a:solidFill>
                <a:latin typeface="Arial" panose="020B0704020202020204" pitchFamily="34" charset="0"/>
              </a:defRPr>
            </a:lvl3pPr>
            <a:lvl4pPr>
              <a:defRPr>
                <a:solidFill>
                  <a:schemeClr val="tx1"/>
                </a:solidFill>
                <a:latin typeface="Arial" panose="020B0704020202020204" pitchFamily="34" charset="0"/>
              </a:defRPr>
            </a:lvl4pPr>
            <a:lvl5pPr>
              <a:defRPr>
                <a:solidFill>
                  <a:schemeClr val="tx1"/>
                </a:solidFill>
                <a:latin typeface="Arial" panose="020B0704020202020204" pitchFamily="34" charset="0"/>
              </a:defRPr>
            </a:lvl5pPr>
            <a:lvl6pPr eaLnBrk="0" fontAlgn="base" hangingPunct="0">
              <a:spcBef>
                <a:spcPct val="0"/>
              </a:spcBef>
              <a:spcAft>
                <a:spcPct val="0"/>
              </a:spcAft>
              <a:defRPr>
                <a:solidFill>
                  <a:schemeClr val="tx1"/>
                </a:solidFill>
                <a:latin typeface="Arial" panose="020B0704020202020204" pitchFamily="34" charset="0"/>
              </a:defRPr>
            </a:lvl6pPr>
            <a:lvl7pPr eaLnBrk="0" fontAlgn="base" hangingPunct="0">
              <a:spcBef>
                <a:spcPct val="0"/>
              </a:spcBef>
              <a:spcAft>
                <a:spcPct val="0"/>
              </a:spcAft>
              <a:defRPr>
                <a:solidFill>
                  <a:schemeClr val="tx1"/>
                </a:solidFill>
                <a:latin typeface="Arial" panose="020B0704020202020204" pitchFamily="34" charset="0"/>
              </a:defRPr>
            </a:lvl7pPr>
            <a:lvl8pPr eaLnBrk="0" fontAlgn="base" hangingPunct="0">
              <a:spcBef>
                <a:spcPct val="0"/>
              </a:spcBef>
              <a:spcAft>
                <a:spcPct val="0"/>
              </a:spcAft>
              <a:defRPr>
                <a:solidFill>
                  <a:schemeClr val="tx1"/>
                </a:solidFill>
                <a:latin typeface="Arial" panose="020B0704020202020204" pitchFamily="34" charset="0"/>
              </a:defRPr>
            </a:lvl8pPr>
            <a:lvl9pPr eaLnBrk="0" fontAlgn="base" hangingPunct="0">
              <a:spcBef>
                <a:spcPct val="0"/>
              </a:spcBef>
              <a:spcAft>
                <a:spcPct val="0"/>
              </a:spcAft>
              <a:defRPr>
                <a:solidFill>
                  <a:schemeClr val="tx1"/>
                </a:solidFill>
                <a:latin typeface="Arial" panose="020B0704020202020204" pitchFamily="34" charset="0"/>
              </a:defRPr>
            </a:lvl9pPr>
          </a:lstStyle>
          <a:p>
            <a:pPr marR="0" lvl="0" algn="l" defTabSz="914400" rtl="0" eaLnBrk="0" fontAlgn="base" latinLnBrk="0" hangingPunct="0">
              <a:lnSpc>
                <a:spcPct val="150000"/>
              </a:lnSpc>
              <a:spcBef>
                <a:spcPct val="0"/>
              </a:spcBef>
              <a:spcAft>
                <a:spcPct val="0"/>
              </a:spcAft>
              <a:buClrTx/>
              <a:buSzTx/>
            </a:pPr>
            <a:r>
              <a:rPr kumimoji="0" lang="en-US" altLang="zh-CN" sz="20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1.</a:t>
            </a:r>
            <a:r>
              <a:rPr kumimoji="0" lang="zh-CN" altLang="zh-CN" sz="2000" b="1"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获得更多的训练数据</a:t>
            </a:r>
            <a:endParaRPr kumimoji="0" lang="en-US" altLang="zh-CN" sz="20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endParaRPr>
          </a:p>
          <a:p>
            <a:pPr marR="0" lvl="0" algn="l" defTabSz="914400" rtl="0" eaLnBrk="0" fontAlgn="base" latinLnBrk="0" hangingPunct="0">
              <a:lnSpc>
                <a:spcPct val="150000"/>
              </a:lnSpc>
              <a:spcBef>
                <a:spcPct val="0"/>
              </a:spcBef>
              <a:spcAft>
                <a:spcPct val="0"/>
              </a:spcAft>
              <a:buClrTx/>
              <a:buSzTx/>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使用更多的训练数据是解决过拟合问题最有效的手段，因为更多的样本能够让模型学习到更多更有效的特征，减小噪声的影响。</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800" b="0" i="0" u="none" strike="noStrike" cap="none" normalizeH="0" baseline="0" dirty="0">
              <a:ln>
                <a:noFill/>
              </a:ln>
              <a:solidFill>
                <a:schemeClr val="tx1"/>
              </a:solidFill>
              <a:effectLst/>
            </a:endParaRPr>
          </a:p>
          <a:p>
            <a:pPr marR="0" lvl="0" algn="l" defTabSz="914400" rtl="0" eaLnBrk="0" fontAlgn="base" latinLnBrk="0" hangingPunct="0">
              <a:lnSpc>
                <a:spcPct val="150000"/>
              </a:lnSpc>
              <a:spcBef>
                <a:spcPct val="0"/>
              </a:spcBef>
              <a:spcAft>
                <a:spcPct val="0"/>
              </a:spcAft>
              <a:buClrTx/>
              <a:buSzTx/>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2.</a:t>
            </a:r>
            <a:r>
              <a:rPr kumimoji="0" lang="zh-CN" altLang="zh-CN" sz="20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降维</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即丢弃一些不能帮助我们正确预测的特征。可以是手工选择保留哪些特征，或者使用一些模型选择的算法来帮忙（例如PCA）</a:t>
            </a:r>
            <a:r>
              <a:rPr kumimoji="0" lang="zh-CN"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3.</a:t>
            </a:r>
            <a:r>
              <a:rPr kumimoji="0" lang="zh-CN" altLang="zh-CN" sz="2000" b="1"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正则化</a:t>
            </a:r>
            <a:endParaRPr kumimoji="0" lang="en-US" altLang="zh-CN" sz="20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正则化(regularization)的技术，保留所有的特征，但是减少参数的大小（magnitude），它可以改善或者减少过拟合问题。</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4.</a:t>
            </a:r>
            <a:r>
              <a:rPr kumimoji="0" lang="zh-CN" altLang="zh-CN" sz="20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集成学习方法</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集成学习是把多个模型集成在一起，来降低单一模型的过拟合风险。</a:t>
            </a: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p:txBody>
      </p:sp>
    </p:spTree>
  </p:cSld>
  <p:clrMapOvr>
    <a:masterClrMapping/>
  </p:clrMapOvr>
  <p:transition advTm="8005"/>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28336" y="1521155"/>
            <a:ext cx="3346704" cy="4832092"/>
          </a:xfrm>
          <a:prstGeom prst="rect">
            <a:avLst/>
          </a:prstGeom>
        </p:spPr>
        <p:txBody>
          <a:bodyPr wrap="square">
            <a:spAutoFit/>
          </a:bodyPr>
          <a:lstStyle/>
          <a:p>
            <a:r>
              <a:rPr lang="zh-CN" altLang="zh-CN" kern="0" dirty="0">
                <a:solidFill>
                  <a:srgbClr val="000000"/>
                </a:solidFill>
                <a:latin typeface="Verdana" panose="020B0604030504040204" pitchFamily="34" charset="0"/>
                <a:cs typeface="宋体" pitchFamily="2" charset="-122"/>
              </a:rPr>
              <a:t>通过这张图可以看出，各种不同算法在输入的数据量达到一定级数后，都有相近的高准确度。于是诞生了机器学习界的名言：</a:t>
            </a:r>
            <a:endParaRPr lang="en-US" altLang="zh-CN" kern="0" dirty="0">
              <a:solidFill>
                <a:srgbClr val="000000"/>
              </a:solidFill>
              <a:latin typeface="Verdana" panose="020B0604030504040204" pitchFamily="34" charset="0"/>
              <a:cs typeface="宋体" pitchFamily="2" charset="-122"/>
            </a:endParaRPr>
          </a:p>
          <a:p>
            <a:endParaRPr lang="en-US" altLang="zh-CN" b="1" kern="0" dirty="0">
              <a:solidFill>
                <a:srgbClr val="000000"/>
              </a:solidFill>
              <a:latin typeface="Verdana" panose="020B0604030504040204" pitchFamily="34" charset="0"/>
              <a:cs typeface="宋体" pitchFamily="2" charset="-122"/>
            </a:endParaRPr>
          </a:p>
          <a:p>
            <a:r>
              <a:rPr lang="zh-CN" altLang="zh-CN" sz="2800" b="1" kern="0" dirty="0">
                <a:solidFill>
                  <a:srgbClr val="FF0000"/>
                </a:solidFill>
                <a:latin typeface="Verdana" panose="020B0604030504040204" pitchFamily="34" charset="0"/>
                <a:cs typeface="宋体" pitchFamily="2" charset="-122"/>
              </a:rPr>
              <a:t>成功的机器学习应用不是拥有最好的算法，而是拥有最多的数据！</a:t>
            </a:r>
            <a:br>
              <a:rPr lang="en-US" altLang="zh-CN" sz="2800" kern="0" dirty="0">
                <a:solidFill>
                  <a:srgbClr val="FF0000"/>
                </a:solidFill>
                <a:latin typeface="Verdana" panose="020B0604030504040204" pitchFamily="34" charset="0"/>
                <a:cs typeface="宋体" pitchFamily="2" charset="-122"/>
              </a:rPr>
            </a:br>
            <a:endParaRPr lang="zh-CN" altLang="en-US" sz="2800" dirty="0">
              <a:solidFill>
                <a:srgbClr val="FF0000"/>
              </a:solidFill>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数据决定一切</a:t>
            </a:r>
            <a:br>
              <a:rPr lang="zh-CN" altLang="en-US" dirty="0"/>
            </a:br>
            <a:endParaRPr lang="zh-CN" altLang="en-US" dirty="0"/>
          </a:p>
        </p:txBody>
      </p:sp>
      <p:pic>
        <p:nvPicPr>
          <p:cNvPr id="2050" name="Picture 2" descr="https://ss2.baidu.com/6ON1bjeh1BF3odCf/it/u=623756541,2418023437&amp;fm=15&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l="2839" b="2442"/>
          <a:stretch>
            <a:fillRect/>
          </a:stretch>
        </p:blipFill>
        <p:spPr bwMode="auto">
          <a:xfrm>
            <a:off x="1125613" y="1360232"/>
            <a:ext cx="4627245" cy="444176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739991" y="5804069"/>
            <a:ext cx="2564674" cy="369332"/>
          </a:xfrm>
          <a:prstGeom prst="rect">
            <a:avLst/>
          </a:prstGeom>
          <a:noFill/>
        </p:spPr>
        <p:txBody>
          <a:bodyPr wrap="square" rtlCol="0">
            <a:spAutoFit/>
          </a:bodyPr>
          <a:lstStyle/>
          <a:p>
            <a:r>
              <a:rPr lang="zh-CN" altLang="en-US" dirty="0"/>
              <a:t>数据大小</a:t>
            </a:r>
          </a:p>
        </p:txBody>
      </p:sp>
      <p:sp>
        <p:nvSpPr>
          <p:cNvPr id="3" name="文本框 2"/>
          <p:cNvSpPr txBox="1"/>
          <p:nvPr/>
        </p:nvSpPr>
        <p:spPr>
          <a:xfrm>
            <a:off x="634328" y="2490651"/>
            <a:ext cx="393283" cy="923330"/>
          </a:xfrm>
          <a:prstGeom prst="rect">
            <a:avLst/>
          </a:prstGeom>
          <a:noFill/>
        </p:spPr>
        <p:txBody>
          <a:bodyPr wrap="square" rtlCol="0">
            <a:spAutoFit/>
          </a:bodyPr>
          <a:lstStyle/>
          <a:p>
            <a:r>
              <a:rPr lang="zh-CN" altLang="en-US" dirty="0"/>
              <a:t>准确率</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欠拟合的处理</a:t>
            </a:r>
          </a:p>
        </p:txBody>
      </p:sp>
      <p:sp>
        <p:nvSpPr>
          <p:cNvPr id="3" name="Rectangle 1"/>
          <p:cNvSpPr>
            <a:spLocks noChangeArrowheads="1"/>
          </p:cNvSpPr>
          <p:nvPr/>
        </p:nvSpPr>
        <p:spPr bwMode="auto">
          <a:xfrm>
            <a:off x="843436" y="1249702"/>
            <a:ext cx="924631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704020202020204" pitchFamily="34" charset="0"/>
              </a:defRPr>
            </a:lvl1pPr>
            <a:lvl2pPr>
              <a:defRPr>
                <a:solidFill>
                  <a:schemeClr val="tx1"/>
                </a:solidFill>
                <a:latin typeface="Arial" panose="020B0704020202020204" pitchFamily="34" charset="0"/>
              </a:defRPr>
            </a:lvl2pPr>
            <a:lvl3pPr>
              <a:defRPr>
                <a:solidFill>
                  <a:schemeClr val="tx1"/>
                </a:solidFill>
                <a:latin typeface="Arial" panose="020B0704020202020204" pitchFamily="34" charset="0"/>
              </a:defRPr>
            </a:lvl3pPr>
            <a:lvl4pPr>
              <a:defRPr>
                <a:solidFill>
                  <a:schemeClr val="tx1"/>
                </a:solidFill>
                <a:latin typeface="Arial" panose="020B0704020202020204" pitchFamily="34" charset="0"/>
              </a:defRPr>
            </a:lvl4pPr>
            <a:lvl5pPr>
              <a:defRPr>
                <a:solidFill>
                  <a:schemeClr val="tx1"/>
                </a:solidFill>
                <a:latin typeface="Arial" panose="020B0704020202020204" pitchFamily="34" charset="0"/>
              </a:defRPr>
            </a:lvl5pPr>
            <a:lvl6pPr eaLnBrk="0" fontAlgn="base" hangingPunct="0">
              <a:spcBef>
                <a:spcPct val="0"/>
              </a:spcBef>
              <a:spcAft>
                <a:spcPct val="0"/>
              </a:spcAft>
              <a:defRPr>
                <a:solidFill>
                  <a:schemeClr val="tx1"/>
                </a:solidFill>
                <a:latin typeface="Arial" panose="020B0704020202020204" pitchFamily="34" charset="0"/>
              </a:defRPr>
            </a:lvl6pPr>
            <a:lvl7pPr eaLnBrk="0" fontAlgn="base" hangingPunct="0">
              <a:spcBef>
                <a:spcPct val="0"/>
              </a:spcBef>
              <a:spcAft>
                <a:spcPct val="0"/>
              </a:spcAft>
              <a:defRPr>
                <a:solidFill>
                  <a:schemeClr val="tx1"/>
                </a:solidFill>
                <a:latin typeface="Arial" panose="020B0704020202020204" pitchFamily="34" charset="0"/>
              </a:defRPr>
            </a:lvl7pPr>
            <a:lvl8pPr eaLnBrk="0" fontAlgn="base" hangingPunct="0">
              <a:spcBef>
                <a:spcPct val="0"/>
              </a:spcBef>
              <a:spcAft>
                <a:spcPct val="0"/>
              </a:spcAft>
              <a:defRPr>
                <a:solidFill>
                  <a:schemeClr val="tx1"/>
                </a:solidFill>
                <a:latin typeface="Arial" panose="020B0704020202020204" pitchFamily="34" charset="0"/>
              </a:defRPr>
            </a:lvl8pPr>
            <a:lvl9pPr eaLnBrk="0" fontAlgn="base" hangingPunct="0">
              <a:spcBef>
                <a:spcPct val="0"/>
              </a:spcBef>
              <a:spcAft>
                <a:spcPct val="0"/>
              </a:spcAft>
              <a:defRPr>
                <a:solidFill>
                  <a:schemeClr val="tx1"/>
                </a:solidFill>
                <a:latin typeface="Arial" panose="020B07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1.</a:t>
            </a:r>
            <a:r>
              <a:rPr kumimoji="0" lang="zh-CN" altLang="zh-CN" sz="2000" b="1"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添加新特征</a:t>
            </a:r>
            <a:endParaRPr kumimoji="0" lang="en-US" altLang="zh-CN" sz="20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当特征不足或者现有特征与样本标签的相关性不强时，模型容易出现欠拟合。通过挖掘组合特征等新的特征，往往能够取得更好的效果。</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9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2.</a:t>
            </a:r>
            <a:r>
              <a:rPr kumimoji="0" lang="zh-CN" altLang="zh-CN" sz="20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增加模型复杂度</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简单模型的学习能力较差，通过增加模型的复杂度可以使模型拥有更强的拟合能力。例如，在线性模型中添加高次项，在神经网络模型中增加网络层数或神经元个数等。</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7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3.</a:t>
            </a:r>
            <a:r>
              <a:rPr kumimoji="0" lang="zh-CN" altLang="zh-CN" sz="20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减小正则化系数</a:t>
            </a:r>
            <a:endParaRPr kumimoji="0" lang="en-US"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正则化是用来防止过拟合的，但当模型出现欠拟合现象时，则需要有针对性地减小正则化系数。</a:t>
            </a:r>
            <a:endParaRPr kumimoji="0" lang="zh-CN" altLang="zh-CN" sz="2000" b="0" i="0" u="none" strike="noStrike" cap="none" normalizeH="0" baseline="0" dirty="0">
              <a:ln>
                <a:noFill/>
              </a:ln>
              <a:solidFill>
                <a:schemeClr val="tx1"/>
              </a:solidFill>
              <a:effectLst/>
            </a:endParaRPr>
          </a:p>
        </p:txBody>
      </p:sp>
    </p:spTree>
  </p:cSld>
  <p:clrMapOvr>
    <a:masterClrMapping/>
  </p:clrMapOvr>
  <p:transition advTm="8005"/>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6000466" y="4544704"/>
            <a:ext cx="5336274" cy="2083559"/>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p:cNvSpPr/>
              <p:nvPr/>
            </p:nvSpPr>
            <p:spPr>
              <a:xfrm>
                <a:off x="504968" y="1288966"/>
                <a:ext cx="11741623" cy="2880532"/>
              </a:xfrm>
              <a:prstGeom prst="rect">
                <a:avLst/>
              </a:prstGeom>
            </p:spPr>
            <p:txBody>
              <a:bodyPr wrap="square">
                <a:spAutoFit/>
              </a:bodyPr>
              <a:lstStyle/>
              <a:p>
                <a:pPr>
                  <a:lnSpc>
                    <a:spcPct val="150000"/>
                  </a:lnSpc>
                  <a:spcBef>
                    <a:spcPts val="900"/>
                  </a:spcBef>
                  <a:spcAft>
                    <a:spcPts val="900"/>
                  </a:spcAft>
                </a:pPr>
                <a14:m>
                  <m:oMath xmlns:m="http://schemas.openxmlformats.org/officeDocument/2006/math">
                    <m:sSub>
                      <m:sSubPr>
                        <m:ctrlPr>
                          <a:rPr lang="zh-CN" altLang="zh-CN" b="1" i="1">
                            <a:latin typeface="Cambria Math" panose="02040503050406030204" pitchFamily="18" charset="0"/>
                            <a:ea typeface="+mj-ea"/>
                            <a:cs typeface="Times New Roman" panose="02020603050405020304" pitchFamily="18" charset="0"/>
                          </a:rPr>
                        </m:ctrlPr>
                      </m:sSubPr>
                      <m:e>
                        <m:r>
                          <a:rPr lang="en-US" altLang="zh-CN" b="1" i="1">
                            <a:latin typeface="Cambria Math" panose="02040503050406030204" pitchFamily="18" charset="0"/>
                            <a:ea typeface="+mj-ea"/>
                            <a:cs typeface="Times New Roman" panose="02020603050405020304" pitchFamily="18" charset="0"/>
                          </a:rPr>
                          <m:t>𝑳</m:t>
                        </m:r>
                      </m:e>
                      <m:sub>
                        <m:r>
                          <a:rPr lang="en-US" altLang="zh-CN" b="1" i="1">
                            <a:latin typeface="Cambria Math" panose="02040503050406030204" pitchFamily="18" charset="0"/>
                            <a:ea typeface="+mj-ea"/>
                            <a:cs typeface="Times New Roman" panose="02020603050405020304" pitchFamily="18" charset="0"/>
                          </a:rPr>
                          <m:t>𝟏</m:t>
                        </m:r>
                      </m:sub>
                    </m:sSub>
                  </m:oMath>
                </a14:m>
                <a:r>
                  <a:rPr lang="en-US" altLang="zh-CN" b="1" dirty="0" err="1">
                    <a:latin typeface="+mj-ea"/>
                    <a:ea typeface="+mj-ea"/>
                    <a:cs typeface="Times New Roman" panose="02020603050405020304" pitchFamily="18" charset="0"/>
                  </a:rPr>
                  <a:t>正则化</a:t>
                </a:r>
                <a:r>
                  <a:rPr lang="en-US" altLang="zh-CN" dirty="0">
                    <a:latin typeface="+mj-ea"/>
                    <a:ea typeface="+mj-ea"/>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𝐽</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𝑤</m:t>
                    </m:r>
                    <m:r>
                      <a:rPr lang="en-US" altLang="zh-CN" i="1">
                        <a:latin typeface="Cambria Math" panose="02040503050406030204" pitchFamily="18" charset="0"/>
                        <a:ea typeface="+mj-ea"/>
                        <a:cs typeface="Times New Roman" panose="02020603050405020304" pitchFamily="18" charset="0"/>
                      </a:rPr>
                      <m:t>)=</m:t>
                    </m:r>
                    <m:f>
                      <m:fPr>
                        <m:ctrlPr>
                          <a:rPr lang="zh-CN" altLang="zh-CN" i="1">
                            <a:latin typeface="Cambria Math" panose="02040503050406030204" pitchFamily="18" charset="0"/>
                            <a:ea typeface="+mj-ea"/>
                            <a:cs typeface="Times New Roman" panose="02020603050405020304" pitchFamily="18" charset="0"/>
                          </a:rPr>
                        </m:ctrlPr>
                      </m:fPr>
                      <m:num>
                        <m:r>
                          <a:rPr lang="en-US" altLang="zh-CN" i="1">
                            <a:latin typeface="Cambria Math" panose="02040503050406030204" pitchFamily="18" charset="0"/>
                            <a:ea typeface="+mj-ea"/>
                            <a:cs typeface="Times New Roman" panose="02020603050405020304" pitchFamily="18" charset="0"/>
                          </a:rPr>
                          <m:t>1</m:t>
                        </m:r>
                      </m:num>
                      <m:den>
                        <m:r>
                          <a:rPr lang="en-US" altLang="zh-CN" i="1">
                            <a:latin typeface="Cambria Math" panose="02040503050406030204" pitchFamily="18" charset="0"/>
                            <a:ea typeface="+mj-ea"/>
                            <a:cs typeface="Times New Roman" panose="02020603050405020304" pitchFamily="18" charset="0"/>
                          </a:rPr>
                          <m:t>2</m:t>
                        </m:r>
                      </m:den>
                    </m:f>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𝑚</m:t>
                        </m:r>
                      </m:sup>
                      <m:e>
                        <m:r>
                          <a:rPr lang="en-US" altLang="zh-CN" i="1">
                            <a:latin typeface="Cambria Math" panose="02040503050406030204" pitchFamily="18" charset="0"/>
                            <a:ea typeface="+mj-ea"/>
                            <a:cs typeface="Times New Roman" panose="02020603050405020304" pitchFamily="18" charset="0"/>
                          </a:rPr>
                          <m:t>(</m:t>
                        </m:r>
                      </m:e>
                    </m:nary>
                    <m:r>
                      <a:rPr lang="en-US" altLang="zh-CN" i="1">
                        <a:latin typeface="Cambria Math" panose="02040503050406030204" pitchFamily="18" charset="0"/>
                        <a:ea typeface="+mj-ea"/>
                        <a:cs typeface="Times New Roman" panose="02020603050405020304" pitchFamily="18" charset="0"/>
                      </a:rPr>
                      <m:t>h</m:t>
                    </m:r>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𝑥</m:t>
                        </m:r>
                      </m:e>
                      <m: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sup>
                    </m:sSup>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𝑦</m:t>
                        </m:r>
                      </m:e>
                      <m: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sup>
                    </m:sSup>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m:t>
                        </m:r>
                      </m:e>
                      <m:sup>
                        <m:r>
                          <a:rPr lang="en-US" altLang="zh-CN" i="1">
                            <a:latin typeface="Cambria Math" panose="02040503050406030204" pitchFamily="18" charset="0"/>
                            <a:ea typeface="+mj-ea"/>
                            <a:cs typeface="Times New Roman" panose="02020603050405020304" pitchFamily="18" charset="0"/>
                          </a:rPr>
                          <m:t>2</m:t>
                        </m:r>
                      </m:sup>
                    </m:s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𝜆</m:t>
                    </m:r>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𝑗</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𝑛</m:t>
                        </m:r>
                      </m:sup>
                      <m:e>
                        <m:r>
                          <a:rPr lang="en-US" altLang="zh-CN" i="1">
                            <a:latin typeface="Cambria Math" panose="02040503050406030204" pitchFamily="18" charset="0"/>
                            <a:ea typeface="+mj-ea"/>
                            <a:cs typeface="Times New Roman" panose="02020603050405020304" pitchFamily="18" charset="0"/>
                          </a:rPr>
                          <m:t>|</m:t>
                        </m:r>
                      </m:e>
                    </m:nary>
                    <m:sSub>
                      <m:sSubPr>
                        <m:ctrlPr>
                          <a:rPr lang="zh-CN" altLang="zh-CN" i="1">
                            <a:latin typeface="Cambria Math" panose="02040503050406030204" pitchFamily="18" charset="0"/>
                            <a:ea typeface="+mj-ea"/>
                            <a:cs typeface="Times New Roman" panose="02020603050405020304" pitchFamily="18" charset="0"/>
                          </a:rPr>
                        </m:ctrlPr>
                      </m:sSubPr>
                      <m:e>
                        <m:r>
                          <a:rPr lang="en-US" altLang="zh-CN" i="1">
                            <a:latin typeface="Cambria Math" panose="02040503050406030204" pitchFamily="18" charset="0"/>
                            <a:ea typeface="+mj-ea"/>
                            <a:cs typeface="Times New Roman" panose="02020603050405020304" pitchFamily="18" charset="0"/>
                          </a:rPr>
                          <m:t>𝑤</m:t>
                        </m:r>
                      </m:e>
                      <m:sub>
                        <m:r>
                          <a:rPr lang="en-US" altLang="zh-CN" i="1">
                            <a:latin typeface="Cambria Math" panose="02040503050406030204" pitchFamily="18" charset="0"/>
                            <a:ea typeface="+mj-ea"/>
                            <a:cs typeface="Times New Roman" panose="02020603050405020304" pitchFamily="18" charset="0"/>
                          </a:rPr>
                          <m:t>𝑗</m:t>
                        </m:r>
                      </m:sub>
                    </m:sSub>
                    <m:r>
                      <a:rPr lang="en-US" altLang="zh-CN" i="1">
                        <a:latin typeface="Cambria Math" panose="02040503050406030204" pitchFamily="18" charset="0"/>
                        <a:ea typeface="+mj-ea"/>
                        <a:cs typeface="Times New Roman" panose="02020603050405020304" pitchFamily="18" charset="0"/>
                      </a:rPr>
                      <m:t>|</m:t>
                    </m:r>
                  </m:oMath>
                </a14:m>
                <a:r>
                  <a:rPr lang="en-US" altLang="zh-CN" dirty="0">
                    <a:latin typeface="+mj-ea"/>
                    <a:ea typeface="+mj-ea"/>
                    <a:cs typeface="Times New Roman" panose="02020603050405020304" pitchFamily="18" charset="0"/>
                  </a:rPr>
                  <a:t>，</a:t>
                </a:r>
                <a:r>
                  <a:rPr lang="en-US" altLang="zh-CN" sz="2000" dirty="0">
                    <a:effectLst/>
                    <a:latin typeface="+mj-ea"/>
                    <a:ea typeface="+mj-ea"/>
                    <a:cs typeface="Times New Roman" panose="02020603050405020304" pitchFamily="18" charset="0"/>
                  </a:rPr>
                  <a:t>Lasso Regression</a:t>
                </a:r>
                <a:r>
                  <a:rPr lang="zh-CN" altLang="en-US" sz="2000" dirty="0">
                    <a:effectLst/>
                    <a:latin typeface="+mj-ea"/>
                    <a:ea typeface="+mj-ea"/>
                    <a:cs typeface="Times New Roman" panose="02020603050405020304" pitchFamily="18" charset="0"/>
                  </a:rPr>
                  <a:t>（</a:t>
                </a:r>
                <a:r>
                  <a:rPr lang="en-US" altLang="zh-CN" sz="2000" dirty="0">
                    <a:latin typeface="+mj-ea"/>
                    <a:cs typeface="Times New Roman" panose="02020603050405020304" pitchFamily="18" charset="0"/>
                  </a:rPr>
                  <a:t> Lasso</a:t>
                </a:r>
                <a:r>
                  <a:rPr lang="zh-CN" altLang="en-US" sz="2000" dirty="0">
                    <a:latin typeface="+mj-ea"/>
                    <a:cs typeface="Times New Roman" panose="02020603050405020304" pitchFamily="18" charset="0"/>
                  </a:rPr>
                  <a:t>回归</a:t>
                </a:r>
                <a:r>
                  <a:rPr lang="zh-CN" altLang="en-US" sz="2000" dirty="0">
                    <a:effectLst/>
                    <a:latin typeface="+mj-ea"/>
                    <a:ea typeface="+mj-ea"/>
                    <a:cs typeface="Times New Roman" panose="02020603050405020304" pitchFamily="18" charset="0"/>
                  </a:rPr>
                  <a:t>）</a:t>
                </a:r>
                <a:r>
                  <a:rPr lang="en-US" altLang="zh-CN" dirty="0">
                    <a:latin typeface="+mj-ea"/>
                    <a:ea typeface="+mj-ea"/>
                    <a:cs typeface="Times New Roman" panose="02020603050405020304" pitchFamily="18" charset="0"/>
                  </a:rPr>
                  <a:t> </a:t>
                </a:r>
                <a:endParaRPr lang="zh-CN" altLang="zh-CN" dirty="0">
                  <a:latin typeface="+mj-ea"/>
                  <a:ea typeface="+mj-ea"/>
                  <a:cs typeface="Times New Roman" panose="02020603050405020304" pitchFamily="18" charset="0"/>
                </a:endParaRPr>
              </a:p>
              <a:p>
                <a:pPr>
                  <a:lnSpc>
                    <a:spcPct val="150000"/>
                  </a:lnSpc>
                  <a:spcBef>
                    <a:spcPts val="900"/>
                  </a:spcBef>
                  <a:spcAft>
                    <a:spcPts val="900"/>
                  </a:spcAft>
                </a:pPr>
                <a14:m>
                  <m:oMath xmlns:m="http://schemas.openxmlformats.org/officeDocument/2006/math">
                    <m:sSub>
                      <m:sSubPr>
                        <m:ctrlPr>
                          <a:rPr lang="zh-CN" altLang="zh-CN" b="1" i="1">
                            <a:latin typeface="Cambria Math" panose="02040503050406030204" pitchFamily="18" charset="0"/>
                            <a:ea typeface="+mj-ea"/>
                            <a:cs typeface="Times New Roman" panose="02020603050405020304" pitchFamily="18" charset="0"/>
                          </a:rPr>
                        </m:ctrlPr>
                      </m:sSubPr>
                      <m:e>
                        <m:r>
                          <a:rPr lang="en-US" altLang="zh-CN" b="1" i="1">
                            <a:latin typeface="Cambria Math" panose="02040503050406030204" pitchFamily="18" charset="0"/>
                            <a:ea typeface="+mj-ea"/>
                            <a:cs typeface="Times New Roman" panose="02020603050405020304" pitchFamily="18" charset="0"/>
                          </a:rPr>
                          <m:t>𝑳</m:t>
                        </m:r>
                      </m:e>
                      <m:sub>
                        <m:r>
                          <a:rPr lang="en-US" altLang="zh-CN" b="1" i="1">
                            <a:latin typeface="Cambria Math" panose="02040503050406030204" pitchFamily="18" charset="0"/>
                            <a:ea typeface="+mj-ea"/>
                            <a:cs typeface="Times New Roman" panose="02020603050405020304" pitchFamily="18" charset="0"/>
                          </a:rPr>
                          <m:t>𝟐</m:t>
                        </m:r>
                      </m:sub>
                    </m:sSub>
                  </m:oMath>
                </a14:m>
                <a:r>
                  <a:rPr lang="en-US" altLang="zh-CN" b="1" dirty="0" err="1">
                    <a:latin typeface="+mj-ea"/>
                    <a:ea typeface="+mj-ea"/>
                    <a:cs typeface="Times New Roman" panose="02020603050405020304" pitchFamily="18" charset="0"/>
                  </a:rPr>
                  <a:t>正则化</a:t>
                </a:r>
                <a:r>
                  <a:rPr lang="en-US" altLang="zh-CN" dirty="0">
                    <a:latin typeface="+mj-ea"/>
                    <a:ea typeface="+mj-ea"/>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𝐽</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𝑤</m:t>
                    </m:r>
                    <m:r>
                      <a:rPr lang="en-US" altLang="zh-CN" i="1">
                        <a:latin typeface="Cambria Math" panose="02040503050406030204" pitchFamily="18" charset="0"/>
                        <a:ea typeface="+mj-ea"/>
                        <a:cs typeface="Times New Roman" panose="02020603050405020304" pitchFamily="18" charset="0"/>
                      </a:rPr>
                      <m:t>)=</m:t>
                    </m:r>
                    <m:f>
                      <m:fPr>
                        <m:ctrlPr>
                          <a:rPr lang="zh-CN" altLang="zh-CN" i="1">
                            <a:latin typeface="Cambria Math" panose="02040503050406030204" pitchFamily="18" charset="0"/>
                            <a:ea typeface="+mj-ea"/>
                            <a:cs typeface="Times New Roman" panose="02020603050405020304" pitchFamily="18" charset="0"/>
                          </a:rPr>
                        </m:ctrlPr>
                      </m:fPr>
                      <m:num>
                        <m:r>
                          <a:rPr lang="en-US" altLang="zh-CN" i="1">
                            <a:latin typeface="Cambria Math" panose="02040503050406030204" pitchFamily="18" charset="0"/>
                            <a:ea typeface="+mj-ea"/>
                            <a:cs typeface="Times New Roman" panose="02020603050405020304" pitchFamily="18" charset="0"/>
                          </a:rPr>
                          <m:t>1</m:t>
                        </m:r>
                      </m:num>
                      <m:den>
                        <m:r>
                          <a:rPr lang="en-US" altLang="zh-CN" i="1">
                            <a:latin typeface="Cambria Math" panose="02040503050406030204" pitchFamily="18" charset="0"/>
                            <a:ea typeface="+mj-ea"/>
                            <a:cs typeface="Times New Roman" panose="02020603050405020304" pitchFamily="18" charset="0"/>
                          </a:rPr>
                          <m:t>2</m:t>
                        </m:r>
                      </m:den>
                    </m:f>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𝑚</m:t>
                        </m:r>
                      </m:sup>
                      <m:e>
                        <m:r>
                          <a:rPr lang="en-US" altLang="zh-CN" i="1">
                            <a:latin typeface="Cambria Math" panose="02040503050406030204" pitchFamily="18" charset="0"/>
                            <a:ea typeface="+mj-ea"/>
                            <a:cs typeface="Times New Roman" panose="02020603050405020304" pitchFamily="18" charset="0"/>
                          </a:rPr>
                          <m:t>(</m:t>
                        </m:r>
                      </m:e>
                    </m:nary>
                    <m:r>
                      <a:rPr lang="en-US" altLang="zh-CN" i="1">
                        <a:latin typeface="Cambria Math" panose="02040503050406030204" pitchFamily="18" charset="0"/>
                        <a:ea typeface="+mj-ea"/>
                        <a:cs typeface="Times New Roman" panose="02020603050405020304" pitchFamily="18" charset="0"/>
                      </a:rPr>
                      <m:t>h</m:t>
                    </m:r>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𝑥</m:t>
                        </m:r>
                      </m:e>
                      <m: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sup>
                    </m:sSup>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𝑦</m:t>
                        </m:r>
                      </m:e>
                      <m: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sup>
                    </m:sSup>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m:t>
                        </m:r>
                      </m:e>
                      <m:sup>
                        <m:r>
                          <a:rPr lang="en-US" altLang="zh-CN" i="1">
                            <a:latin typeface="Cambria Math" panose="02040503050406030204" pitchFamily="18" charset="0"/>
                            <a:ea typeface="+mj-ea"/>
                            <a:cs typeface="Times New Roman" panose="02020603050405020304" pitchFamily="18" charset="0"/>
                          </a:rPr>
                          <m:t>2</m:t>
                        </m:r>
                      </m:sup>
                    </m:s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𝜆</m:t>
                    </m:r>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𝑗</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𝑛</m:t>
                        </m:r>
                      </m:sup>
                      <m:e>
                        <m:sSubSup>
                          <m:sSubSupPr>
                            <m:ctrlPr>
                              <a:rPr lang="zh-CN"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𝑤</m:t>
                            </m:r>
                          </m:e>
                          <m:sub>
                            <m:r>
                              <a:rPr lang="en-US" altLang="zh-CN" i="1">
                                <a:latin typeface="Cambria Math" panose="02040503050406030204" pitchFamily="18" charset="0"/>
                                <a:ea typeface="+mj-ea"/>
                                <a:cs typeface="Times New Roman" panose="02020603050405020304" pitchFamily="18" charset="0"/>
                              </a:rPr>
                              <m:t>𝑗</m:t>
                            </m:r>
                          </m:sub>
                          <m:sup>
                            <m:r>
                              <a:rPr lang="en-US" altLang="zh-CN" i="1">
                                <a:latin typeface="Cambria Math" panose="02040503050406030204" pitchFamily="18" charset="0"/>
                                <a:ea typeface="+mj-ea"/>
                                <a:cs typeface="Times New Roman" panose="02020603050405020304" pitchFamily="18" charset="0"/>
                              </a:rPr>
                              <m:t>2</m:t>
                            </m:r>
                          </m:sup>
                        </m:sSubSup>
                      </m:e>
                    </m:nary>
                  </m:oMath>
                </a14:m>
                <a:r>
                  <a:rPr lang="en-US" altLang="zh-CN" dirty="0">
                    <a:latin typeface="+mj-ea"/>
                    <a:ea typeface="+mj-ea"/>
                    <a:cs typeface="Times New Roman" panose="02020603050405020304" pitchFamily="18" charset="0"/>
                  </a:rPr>
                  <a:t>，</a:t>
                </a:r>
                <a:r>
                  <a:rPr lang="en-US" altLang="zh-CN" sz="2000" dirty="0">
                    <a:latin typeface="+mj-ea"/>
                    <a:cs typeface="Times New Roman" panose="02020603050405020304" pitchFamily="18" charset="0"/>
                  </a:rPr>
                  <a:t>Ridge Regression</a:t>
                </a:r>
                <a:r>
                  <a:rPr lang="zh-CN" altLang="en-US" sz="2000" dirty="0">
                    <a:latin typeface="+mj-ea"/>
                    <a:cs typeface="Times New Roman" panose="02020603050405020304" pitchFamily="18" charset="0"/>
                  </a:rPr>
                  <a:t> （</a:t>
                </a:r>
                <a:r>
                  <a:rPr lang="en-US" altLang="zh-CN" sz="2000" dirty="0">
                    <a:latin typeface="+mj-ea"/>
                    <a:cs typeface="Times New Roman" panose="02020603050405020304" pitchFamily="18" charset="0"/>
                  </a:rPr>
                  <a:t> </a:t>
                </a:r>
                <a:r>
                  <a:rPr lang="zh-CN" altLang="en-US" sz="2000" dirty="0">
                    <a:latin typeface="+mj-ea"/>
                    <a:cs typeface="Times New Roman" panose="02020603050405020304" pitchFamily="18" charset="0"/>
                  </a:rPr>
                  <a:t>岭回归）</a:t>
                </a:r>
                <a:r>
                  <a:rPr lang="en-US" altLang="zh-CN" sz="2000" dirty="0">
                    <a:latin typeface="+mj-ea"/>
                    <a:cs typeface="Times New Roman" panose="02020603050405020304" pitchFamily="18" charset="0"/>
                  </a:rPr>
                  <a:t> </a:t>
                </a:r>
                <a:endParaRPr lang="zh-CN" altLang="zh-CN" sz="2000" dirty="0">
                  <a:latin typeface="+mj-ea"/>
                  <a:cs typeface="Times New Roman" panose="02020603050405020304" pitchFamily="18" charset="0"/>
                </a:endParaRPr>
              </a:p>
              <a:p>
                <a:pPr>
                  <a:lnSpc>
                    <a:spcPct val="150000"/>
                  </a:lnSpc>
                  <a:spcBef>
                    <a:spcPts val="900"/>
                  </a:spcBef>
                  <a:spcAft>
                    <a:spcPts val="900"/>
                  </a:spcAft>
                </a:pPr>
                <a:r>
                  <a:rPr lang="en-US" altLang="zh-CN" b="1" dirty="0">
                    <a:latin typeface="+mj-ea"/>
                    <a:ea typeface="+mj-ea"/>
                    <a:cs typeface="Times New Roman" panose="02020603050405020304" pitchFamily="18" charset="0"/>
                  </a:rPr>
                  <a:t>Elastic Net</a:t>
                </a:r>
                <a:r>
                  <a:rPr lang="en-US" altLang="zh-CN" dirty="0">
                    <a:latin typeface="+mj-ea"/>
                    <a:ea typeface="+mj-ea"/>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𝐽</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𝑤</m:t>
                    </m:r>
                    <m:r>
                      <a:rPr lang="en-US" altLang="zh-CN" i="1">
                        <a:latin typeface="Cambria Math" panose="02040503050406030204" pitchFamily="18" charset="0"/>
                        <a:ea typeface="+mj-ea"/>
                        <a:cs typeface="Times New Roman" panose="02020603050405020304" pitchFamily="18" charset="0"/>
                      </a:rPr>
                      <m:t>)=</m:t>
                    </m:r>
                    <m:f>
                      <m:fPr>
                        <m:ctrlPr>
                          <a:rPr lang="zh-CN" altLang="zh-CN" i="1">
                            <a:latin typeface="Cambria Math" panose="02040503050406030204" pitchFamily="18" charset="0"/>
                            <a:ea typeface="+mj-ea"/>
                            <a:cs typeface="Times New Roman" panose="02020603050405020304" pitchFamily="18" charset="0"/>
                          </a:rPr>
                        </m:ctrlPr>
                      </m:fPr>
                      <m:num>
                        <m:r>
                          <a:rPr lang="en-US" altLang="zh-CN" i="1">
                            <a:latin typeface="Cambria Math" panose="02040503050406030204" pitchFamily="18" charset="0"/>
                            <a:ea typeface="+mj-ea"/>
                            <a:cs typeface="Times New Roman" panose="02020603050405020304" pitchFamily="18" charset="0"/>
                          </a:rPr>
                          <m:t>1</m:t>
                        </m:r>
                      </m:num>
                      <m:den>
                        <m:r>
                          <a:rPr lang="en-US" altLang="zh-CN" i="1">
                            <a:latin typeface="Cambria Math" panose="02040503050406030204" pitchFamily="18" charset="0"/>
                            <a:ea typeface="+mj-ea"/>
                            <a:cs typeface="Times New Roman" panose="02020603050405020304" pitchFamily="18" charset="0"/>
                          </a:rPr>
                          <m:t>2</m:t>
                        </m:r>
                      </m:den>
                    </m:f>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𝑚</m:t>
                        </m:r>
                      </m:sup>
                      <m:e>
                        <m:r>
                          <a:rPr lang="en-US" altLang="zh-CN" i="1">
                            <a:latin typeface="Cambria Math" panose="02040503050406030204" pitchFamily="18" charset="0"/>
                            <a:ea typeface="+mj-ea"/>
                            <a:cs typeface="Times New Roman" panose="02020603050405020304" pitchFamily="18" charset="0"/>
                          </a:rPr>
                          <m:t>(</m:t>
                        </m:r>
                      </m:e>
                    </m:nary>
                    <m:r>
                      <a:rPr lang="en-US" altLang="zh-CN" i="1">
                        <a:latin typeface="Cambria Math" panose="02040503050406030204" pitchFamily="18" charset="0"/>
                        <a:ea typeface="+mj-ea"/>
                        <a:cs typeface="Times New Roman" panose="02020603050405020304" pitchFamily="18" charset="0"/>
                      </a:rPr>
                      <m:t>h</m:t>
                    </m:r>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𝑥</m:t>
                        </m:r>
                      </m:e>
                      <m:sup>
                        <m:d>
                          <m:dPr>
                            <m:ctrlPr>
                              <a:rPr lang="zh-CN" altLang="zh-CN" i="1">
                                <a:latin typeface="Cambria Math" panose="02040503050406030204" pitchFamily="18" charset="0"/>
                                <a:ea typeface="+mj-ea"/>
                                <a:cs typeface="Times New Roman" panose="02020603050405020304" pitchFamily="18" charset="0"/>
                              </a:rPr>
                            </m:ctrlPr>
                          </m:dPr>
                          <m:e>
                            <m:r>
                              <a:rPr lang="en-US" altLang="zh-CN" i="1">
                                <a:latin typeface="Cambria Math" panose="02040503050406030204" pitchFamily="18" charset="0"/>
                                <a:ea typeface="+mj-ea"/>
                                <a:cs typeface="Times New Roman" panose="02020603050405020304" pitchFamily="18" charset="0"/>
                              </a:rPr>
                              <m:t>𝑖</m:t>
                            </m:r>
                          </m:e>
                        </m:d>
                      </m:sup>
                    </m:sSup>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𝑦</m:t>
                        </m:r>
                      </m:e>
                      <m:sup>
                        <m:d>
                          <m:dPr>
                            <m:ctrlPr>
                              <a:rPr lang="zh-CN" altLang="zh-CN" i="1">
                                <a:latin typeface="Cambria Math" panose="02040503050406030204" pitchFamily="18" charset="0"/>
                                <a:ea typeface="+mj-ea"/>
                                <a:cs typeface="Times New Roman" panose="02020603050405020304" pitchFamily="18" charset="0"/>
                              </a:rPr>
                            </m:ctrlPr>
                          </m:dPr>
                          <m:e>
                            <m:r>
                              <a:rPr lang="en-US" altLang="zh-CN" i="1">
                                <a:latin typeface="Cambria Math" panose="02040503050406030204" pitchFamily="18" charset="0"/>
                                <a:ea typeface="+mj-ea"/>
                                <a:cs typeface="Times New Roman" panose="02020603050405020304" pitchFamily="18" charset="0"/>
                              </a:rPr>
                              <m:t>𝑖</m:t>
                            </m:r>
                          </m:e>
                        </m:d>
                      </m:sup>
                    </m:sSup>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m:t>
                        </m:r>
                      </m:e>
                      <m:sup>
                        <m:r>
                          <a:rPr lang="en-US" altLang="zh-CN" i="1">
                            <a:latin typeface="Cambria Math" panose="02040503050406030204" pitchFamily="18" charset="0"/>
                            <a:ea typeface="+mj-ea"/>
                            <a:cs typeface="Times New Roman" panose="02020603050405020304" pitchFamily="18" charset="0"/>
                          </a:rPr>
                          <m:t>2</m:t>
                        </m:r>
                      </m:sup>
                    </m:s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𝜆</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𝜌</m:t>
                    </m:r>
                    <m:r>
                      <a:rPr lang="en-US" altLang="zh-CN" i="1">
                        <a:latin typeface="Cambria Math" panose="02040503050406030204" pitchFamily="18" charset="0"/>
                        <a:ea typeface="+mj-ea"/>
                        <a:cs typeface="Times New Roman" panose="02020603050405020304" pitchFamily="18" charset="0"/>
                      </a:rPr>
                      <m:t>⋅</m:t>
                    </m:r>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𝑗</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𝑛</m:t>
                        </m:r>
                      </m:sup>
                      <m:e>
                        <m:r>
                          <a:rPr lang="en-US" altLang="zh-CN" i="1">
                            <a:latin typeface="Cambria Math" panose="02040503050406030204" pitchFamily="18" charset="0"/>
                            <a:ea typeface="+mj-ea"/>
                            <a:cs typeface="Times New Roman" panose="02020603050405020304" pitchFamily="18" charset="0"/>
                          </a:rPr>
                          <m:t>|</m:t>
                        </m:r>
                      </m:e>
                    </m:nary>
                    <m:sSub>
                      <m:sSubPr>
                        <m:ctrlPr>
                          <a:rPr lang="zh-CN" altLang="zh-CN" i="1">
                            <a:latin typeface="Cambria Math" panose="02040503050406030204" pitchFamily="18" charset="0"/>
                            <a:ea typeface="+mj-ea"/>
                            <a:cs typeface="Times New Roman" panose="02020603050405020304" pitchFamily="18" charset="0"/>
                          </a:rPr>
                        </m:ctrlPr>
                      </m:sSubPr>
                      <m:e>
                        <m:r>
                          <a:rPr lang="en-US" altLang="zh-CN" i="1">
                            <a:latin typeface="Cambria Math" panose="02040503050406030204" pitchFamily="18" charset="0"/>
                            <a:ea typeface="+mj-ea"/>
                            <a:cs typeface="Times New Roman" panose="02020603050405020304" pitchFamily="18" charset="0"/>
                          </a:rPr>
                          <m:t>𝑤</m:t>
                        </m:r>
                      </m:e>
                      <m:sub>
                        <m:r>
                          <a:rPr lang="en-US" altLang="zh-CN" i="1">
                            <a:latin typeface="Cambria Math" panose="02040503050406030204" pitchFamily="18" charset="0"/>
                            <a:ea typeface="+mj-ea"/>
                            <a:cs typeface="Times New Roman" panose="02020603050405020304" pitchFamily="18" charset="0"/>
                          </a:rPr>
                          <m:t>𝑗</m:t>
                        </m:r>
                      </m:sub>
                    </m:sSub>
                    <m:r>
                      <a:rPr lang="en-US" altLang="zh-CN" i="1">
                        <a:latin typeface="Cambria Math" panose="02040503050406030204" pitchFamily="18" charset="0"/>
                        <a:ea typeface="+mj-ea"/>
                        <a:cs typeface="Times New Roman" panose="02020603050405020304" pitchFamily="18" charset="0"/>
                      </a:rPr>
                      <m:t>|+(1−</m:t>
                    </m:r>
                    <m:r>
                      <a:rPr lang="en-US" altLang="zh-CN" i="1">
                        <a:latin typeface="Cambria Math" panose="02040503050406030204" pitchFamily="18" charset="0"/>
                        <a:ea typeface="+mj-ea"/>
                        <a:cs typeface="Times New Roman" panose="02020603050405020304" pitchFamily="18" charset="0"/>
                      </a:rPr>
                      <m:t>𝜌</m:t>
                    </m:r>
                    <m:r>
                      <a:rPr lang="en-US" altLang="zh-CN" i="1">
                        <a:latin typeface="Cambria Math" panose="02040503050406030204" pitchFamily="18" charset="0"/>
                        <a:ea typeface="+mj-ea"/>
                        <a:cs typeface="Times New Roman" panose="02020603050405020304" pitchFamily="18" charset="0"/>
                      </a:rPr>
                      <m:t>)⋅</m:t>
                    </m:r>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𝑗</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𝑛</m:t>
                        </m:r>
                      </m:sup>
                      <m:e>
                        <m:sSubSup>
                          <m:sSubSupPr>
                            <m:ctrlPr>
                              <a:rPr lang="zh-CN"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𝑤</m:t>
                            </m:r>
                          </m:e>
                          <m:sub>
                            <m:r>
                              <a:rPr lang="en-US" altLang="zh-CN" i="1">
                                <a:latin typeface="Cambria Math" panose="02040503050406030204" pitchFamily="18" charset="0"/>
                                <a:ea typeface="+mj-ea"/>
                                <a:cs typeface="Times New Roman" panose="02020603050405020304" pitchFamily="18" charset="0"/>
                              </a:rPr>
                              <m:t>𝑗</m:t>
                            </m:r>
                          </m:sub>
                          <m:sup>
                            <m:r>
                              <a:rPr lang="en-US" altLang="zh-CN" i="1">
                                <a:latin typeface="Cambria Math" panose="02040503050406030204" pitchFamily="18" charset="0"/>
                                <a:ea typeface="+mj-ea"/>
                                <a:cs typeface="Times New Roman" panose="02020603050405020304" pitchFamily="18" charset="0"/>
                              </a:rPr>
                              <m:t>2</m:t>
                            </m:r>
                          </m:sup>
                        </m:sSubSup>
                      </m:e>
                    </m:nary>
                    <m:r>
                      <a:rPr lang="en-US" altLang="zh-CN" i="1">
                        <a:latin typeface="Cambria Math" panose="02040503050406030204" pitchFamily="18" charset="0"/>
                        <a:ea typeface="+mj-ea"/>
                        <a:cs typeface="Times New Roman" panose="02020603050405020304" pitchFamily="18" charset="0"/>
                      </a:rPr>
                      <m:t>)</m:t>
                    </m:r>
                  </m:oMath>
                </a14:m>
                <a:endParaRPr lang="en-US" altLang="zh-CN" dirty="0">
                  <a:latin typeface="+mj-ea"/>
                  <a:ea typeface="+mj-ea"/>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504968" y="1288966"/>
                <a:ext cx="11741623" cy="2880532"/>
              </a:xfrm>
              <a:prstGeom prst="rect">
                <a:avLst/>
              </a:prstGeom>
              <a:blipFill rotWithShape="1">
                <a:blip r:embed="rId3"/>
                <a:stretch>
                  <a:fillRect l="-1" t="-19" r="5"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100549" y="4671443"/>
                <a:ext cx="5223233" cy="1874872"/>
              </a:xfrm>
              <a:prstGeom prst="rect">
                <a:avLst/>
              </a:prstGeom>
            </p:spPr>
            <p:txBody>
              <a:bodyPr wrap="square">
                <a:spAutoFit/>
              </a:bodyPr>
              <a:lstStyle/>
              <a:p>
                <a:pPr>
                  <a:spcBef>
                    <a:spcPts val="900"/>
                  </a:spcBef>
                  <a:spcAft>
                    <a:spcPts val="900"/>
                  </a:spcAft>
                </a:pPr>
                <a:r>
                  <a:rPr lang="en-US" altLang="zh-CN" sz="2000" dirty="0" err="1">
                    <a:latin typeface="+mj-ea"/>
                    <a:ea typeface="+mj-ea"/>
                    <a:cs typeface="Times New Roman" panose="02020603050405020304" pitchFamily="18" charset="0"/>
                  </a:rPr>
                  <a:t>其中</a:t>
                </a:r>
                <a:r>
                  <a:rPr lang="en-US" altLang="zh-CN" sz="2000" dirty="0">
                    <a:latin typeface="+mj-ea"/>
                    <a:ea typeface="+mj-ea"/>
                    <a:cs typeface="Times New Roman" panose="02020603050405020304" pitchFamily="18" charset="0"/>
                  </a:rPr>
                  <a:t>：</a:t>
                </a:r>
                <a:endParaRPr lang="zh-CN" altLang="zh-CN" sz="2000" dirty="0">
                  <a:latin typeface="+mj-ea"/>
                  <a:ea typeface="+mj-ea"/>
                  <a:cs typeface="Times New Roman" panose="02020603050405020304" pitchFamily="18" charset="0"/>
                </a:endParaRPr>
              </a:p>
              <a:p>
                <a:pPr marL="342900" lvl="0" indent="-342900">
                  <a:spcAft>
                    <a:spcPts val="1000"/>
                  </a:spcAft>
                  <a:buFont typeface="Arial" panose="020B0704020202020204" pitchFamily="34" charset="0"/>
                  <a:buChar char="•"/>
                </a:pPr>
                <a:r>
                  <a:rPr lang="en-US" altLang="zh-CN" sz="2000" dirty="0">
                    <a:latin typeface="+mj-ea"/>
                    <a:ea typeface="+mj-ea"/>
                    <a:cs typeface="Times New Roman" panose="02020603050405020304" pitchFamily="18" charset="0"/>
                  </a:rPr>
                  <a:t>λ</a:t>
                </a:r>
                <a:r>
                  <a:rPr lang="zh-CN" altLang="zh-CN" sz="2000" dirty="0">
                    <a:latin typeface="+mj-ea"/>
                    <a:ea typeface="+mj-ea"/>
                    <a:cs typeface="Times New Roman" panose="02020603050405020304" pitchFamily="18" charset="0"/>
                  </a:rPr>
                  <a:t>为正则化系数，调整正则化项与训练误差的比例，</a:t>
                </a:r>
                <a:r>
                  <a:rPr lang="en-US" altLang="zh-CN" sz="2000" dirty="0">
                    <a:latin typeface="+mj-ea"/>
                    <a:ea typeface="+mj-ea"/>
                    <a:cs typeface="Times New Roman" panose="02020603050405020304" pitchFamily="18" charset="0"/>
                  </a:rPr>
                  <a:t>λ&gt;0</a:t>
                </a:r>
                <a:r>
                  <a:rPr lang="zh-CN" altLang="zh-CN" sz="2000" dirty="0">
                    <a:latin typeface="+mj-ea"/>
                    <a:ea typeface="+mj-ea"/>
                    <a:cs typeface="Times New Roman" panose="02020603050405020304" pitchFamily="18" charset="0"/>
                  </a:rPr>
                  <a:t>。</a:t>
                </a:r>
              </a:p>
              <a:p>
                <a:pPr marL="342900" lvl="0" indent="-342900">
                  <a:spcAft>
                    <a:spcPts val="1000"/>
                  </a:spcAft>
                  <a:buFont typeface="Arial" panose="020B0704020202020204" pitchFamily="34" charset="0"/>
                  <a:buChar char="•"/>
                </a:pPr>
                <a:r>
                  <a:rPr lang="en-US" altLang="zh-CN" sz="2000" dirty="0">
                    <a:latin typeface="+mj-ea"/>
                    <a:ea typeface="+mj-ea"/>
                    <a:cs typeface="Times New Roman" panose="02020603050405020304" pitchFamily="18" charset="0"/>
                  </a:rPr>
                  <a:t>1≥ρ≥0</a:t>
                </a:r>
                <a:r>
                  <a:rPr lang="zh-CN" altLang="zh-CN" sz="2000" dirty="0">
                    <a:latin typeface="+mj-ea"/>
                    <a:ea typeface="+mj-ea"/>
                    <a:cs typeface="Times New Roman" panose="02020603050405020304" pitchFamily="18" charset="0"/>
                  </a:rPr>
                  <a:t>为比例系数，调整</a:t>
                </a:r>
                <a14:m>
                  <m:oMath xmlns:m="http://schemas.openxmlformats.org/officeDocument/2006/math">
                    <m:sSub>
                      <m:sSubPr>
                        <m:ctrlPr>
                          <a:rPr lang="zh-CN" altLang="zh-CN" sz="2000" i="1">
                            <a:latin typeface="Cambria Math" panose="02040503050406030204" pitchFamily="18" charset="0"/>
                            <a:ea typeface="+mj-ea"/>
                            <a:cs typeface="Times New Roman" panose="02020603050405020304" pitchFamily="18" charset="0"/>
                          </a:rPr>
                        </m:ctrlPr>
                      </m:sSubPr>
                      <m:e>
                        <m:r>
                          <a:rPr lang="en-US" altLang="zh-CN" sz="2000" i="1">
                            <a:latin typeface="Cambria Math" panose="02040503050406030204" pitchFamily="18" charset="0"/>
                            <a:ea typeface="+mj-ea"/>
                            <a:cs typeface="Times New Roman" panose="02020603050405020304" pitchFamily="18" charset="0"/>
                          </a:rPr>
                          <m:t>𝐿</m:t>
                        </m:r>
                      </m:e>
                      <m:sub>
                        <m:r>
                          <a:rPr lang="en-US" altLang="zh-CN" sz="2000" i="1">
                            <a:latin typeface="Cambria Math" panose="02040503050406030204" pitchFamily="18" charset="0"/>
                            <a:ea typeface="+mj-ea"/>
                            <a:cs typeface="Times New Roman" panose="02020603050405020304" pitchFamily="18" charset="0"/>
                          </a:rPr>
                          <m:t>1</m:t>
                        </m:r>
                      </m:sub>
                    </m:sSub>
                  </m:oMath>
                </a14:m>
                <a:r>
                  <a:rPr lang="zh-CN" altLang="zh-CN" sz="2000" dirty="0">
                    <a:latin typeface="+mj-ea"/>
                    <a:ea typeface="+mj-ea"/>
                    <a:cs typeface="Times New Roman" panose="02020603050405020304" pitchFamily="18" charset="0"/>
                  </a:rPr>
                  <a:t>正则化与</a:t>
                </a:r>
                <a14:m>
                  <m:oMath xmlns:m="http://schemas.openxmlformats.org/officeDocument/2006/math">
                    <m:sSub>
                      <m:sSubPr>
                        <m:ctrlPr>
                          <a:rPr lang="zh-CN" altLang="zh-CN" sz="2000" i="1">
                            <a:latin typeface="Cambria Math" panose="02040503050406030204" pitchFamily="18" charset="0"/>
                            <a:ea typeface="+mj-ea"/>
                            <a:cs typeface="Times New Roman" panose="02020603050405020304" pitchFamily="18" charset="0"/>
                          </a:rPr>
                        </m:ctrlPr>
                      </m:sSubPr>
                      <m:e>
                        <m:r>
                          <a:rPr lang="en-US" altLang="zh-CN" sz="2000" i="1">
                            <a:latin typeface="Cambria Math" panose="02040503050406030204" pitchFamily="18" charset="0"/>
                            <a:ea typeface="+mj-ea"/>
                            <a:cs typeface="Times New Roman" panose="02020603050405020304" pitchFamily="18" charset="0"/>
                          </a:rPr>
                          <m:t>𝐿</m:t>
                        </m:r>
                      </m:e>
                      <m:sub>
                        <m:r>
                          <a:rPr lang="en-US" altLang="zh-CN" sz="2000" i="1">
                            <a:latin typeface="Cambria Math" panose="02040503050406030204" pitchFamily="18" charset="0"/>
                            <a:ea typeface="+mj-ea"/>
                            <a:cs typeface="Times New Roman" panose="02020603050405020304" pitchFamily="18" charset="0"/>
                          </a:rPr>
                          <m:t>2</m:t>
                        </m:r>
                      </m:sub>
                    </m:sSub>
                  </m:oMath>
                </a14:m>
                <a:r>
                  <a:rPr lang="zh-CN" altLang="zh-CN" sz="2000" dirty="0">
                    <a:latin typeface="+mj-ea"/>
                    <a:ea typeface="+mj-ea"/>
                    <a:cs typeface="Times New Roman" panose="02020603050405020304" pitchFamily="18" charset="0"/>
                  </a:rPr>
                  <a:t>正则化的比例。</a:t>
                </a:r>
              </a:p>
            </p:txBody>
          </p:sp>
        </mc:Choice>
        <mc:Fallback xmlns="">
          <p:sp>
            <p:nvSpPr>
              <p:cNvPr id="7" name="矩形 6"/>
              <p:cNvSpPr>
                <a:spLocks noRot="1" noChangeAspect="1" noMove="1" noResize="1" noEditPoints="1" noAdjustHandles="1" noChangeArrowheads="1" noChangeShapeType="1" noTextEdit="1"/>
              </p:cNvSpPr>
              <p:nvPr/>
            </p:nvSpPr>
            <p:spPr>
              <a:xfrm>
                <a:off x="6100549" y="4671443"/>
                <a:ext cx="5223233" cy="1874872"/>
              </a:xfrm>
              <a:prstGeom prst="rect">
                <a:avLst/>
              </a:prstGeom>
              <a:blipFill rotWithShape="1">
                <a:blip r:embed="rId4"/>
                <a:stretch>
                  <a:fillRect l="-2" t="-20" r="9" b="5"/>
                </a:stretch>
              </a:blipFill>
            </p:spPr>
            <p:txBody>
              <a:bodyPr/>
              <a:lstStyle/>
              <a:p>
                <a:r>
                  <a:rPr lang="zh-CN" altLang="en-US">
                    <a:noFill/>
                  </a:rPr>
                  <a:t> </a:t>
                </a:r>
              </a:p>
            </p:txBody>
          </p:sp>
        </mc:Fallback>
      </mc:AlternateContent>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正则化</a:t>
            </a:r>
          </a:p>
        </p:txBody>
      </p:sp>
      <p:sp>
        <p:nvSpPr>
          <p:cNvPr id="11" name="下箭头 10"/>
          <p:cNvSpPr/>
          <p:nvPr/>
        </p:nvSpPr>
        <p:spPr>
          <a:xfrm>
            <a:off x="9030269" y="4162567"/>
            <a:ext cx="186519" cy="35029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0338" y="4106880"/>
            <a:ext cx="2031325" cy="461665"/>
          </a:xfrm>
          <a:prstGeom prst="rect">
            <a:avLst/>
          </a:prstGeom>
        </p:spPr>
        <p:txBody>
          <a:bodyPr wrap="none">
            <a:spAutoFit/>
          </a:bodyPr>
          <a:lstStyle/>
          <a:p>
            <a:r>
              <a:rPr lang="zh-CN" altLang="en-US" b="1" dirty="0">
                <a:latin typeface="+mj-ea"/>
                <a:cs typeface="Times New Roman" panose="02020603050405020304" pitchFamily="18" charset="0"/>
              </a:rPr>
              <a:t>（弹性网络）</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线性回归</a:t>
            </a:r>
            <a:r>
              <a:rPr lang="en-US" altLang="zh-CN" dirty="0">
                <a:solidFill>
                  <a:schemeClr val="tx1"/>
                </a:solidFill>
              </a:rPr>
              <a:t>-</a:t>
            </a:r>
            <a:r>
              <a:rPr lang="zh-CN" altLang="en-US" dirty="0">
                <a:solidFill>
                  <a:schemeClr val="tx1"/>
                </a:solidFill>
              </a:rPr>
              <a:t>概念</a:t>
            </a:r>
          </a:p>
        </p:txBody>
      </p:sp>
      <p:sp>
        <p:nvSpPr>
          <p:cNvPr id="4" name="矩形 3"/>
          <p:cNvSpPr/>
          <p:nvPr/>
        </p:nvSpPr>
        <p:spPr>
          <a:xfrm>
            <a:off x="527713" y="1690680"/>
            <a:ext cx="5531893" cy="3108543"/>
          </a:xfrm>
          <a:prstGeom prst="rect">
            <a:avLst/>
          </a:prstGeom>
        </p:spPr>
        <p:txBody>
          <a:bodyPr wrap="square">
            <a:spAutoFit/>
          </a:bodyPr>
          <a:lstStyle/>
          <a:p>
            <a:r>
              <a:rPr lang="zh-CN" altLang="zh-CN" sz="2800" b="1" kern="100" dirty="0">
                <a:solidFill>
                  <a:srgbClr val="FF0000"/>
                </a:solidFill>
                <a:latin typeface="+mj-ea"/>
                <a:ea typeface="+mj-ea"/>
                <a:cs typeface="Times New Roman" panose="02020603050405020304" pitchFamily="18" charset="0"/>
              </a:rPr>
              <a:t>线性回归</a:t>
            </a:r>
            <a:r>
              <a:rPr lang="zh-CN" altLang="zh-CN" sz="2800" kern="100" dirty="0">
                <a:latin typeface="+mj-ea"/>
                <a:ea typeface="+mj-ea"/>
                <a:cs typeface="Times New Roman" panose="02020603050405020304" pitchFamily="18" charset="0"/>
              </a:rPr>
              <a:t>（</a:t>
            </a:r>
            <a:r>
              <a:rPr lang="en-US" altLang="zh-CN" sz="2800" kern="100" dirty="0">
                <a:latin typeface="+mj-ea"/>
                <a:ea typeface="+mj-ea"/>
                <a:cs typeface="Times New Roman" panose="02020603050405020304" pitchFamily="18" charset="0"/>
              </a:rPr>
              <a:t>Linear Regression</a:t>
            </a:r>
            <a:r>
              <a:rPr lang="zh-CN" altLang="zh-CN" sz="2800" kern="100" dirty="0">
                <a:latin typeface="+mj-ea"/>
                <a:ea typeface="+mj-ea"/>
                <a:cs typeface="Times New Roman" panose="02020603050405020304" pitchFamily="18" charset="0"/>
              </a:rPr>
              <a:t>）</a:t>
            </a:r>
            <a:endParaRPr lang="en-US" altLang="zh-CN" sz="2800" kern="100" dirty="0">
              <a:latin typeface="+mj-ea"/>
              <a:ea typeface="+mj-ea"/>
              <a:cs typeface="Times New Roman" panose="02020603050405020304" pitchFamily="18" charset="0"/>
            </a:endParaRPr>
          </a:p>
          <a:p>
            <a:endParaRPr lang="en-US" altLang="zh-CN" sz="2800" kern="100" dirty="0">
              <a:latin typeface="+mj-ea"/>
              <a:ea typeface="+mj-ea"/>
              <a:cs typeface="Times New Roman" panose="02020603050405020304" pitchFamily="18" charset="0"/>
            </a:endParaRPr>
          </a:p>
          <a:p>
            <a:r>
              <a:rPr lang="zh-CN" altLang="zh-CN" sz="2800" kern="100" dirty="0">
                <a:latin typeface="+mj-ea"/>
                <a:ea typeface="+mj-ea"/>
                <a:cs typeface="Times New Roman" panose="02020603050405020304" pitchFamily="18" charset="0"/>
              </a:rPr>
              <a:t>是一种通过属性的线性组合来进行预测的</a:t>
            </a:r>
            <a:r>
              <a:rPr lang="zh-CN" altLang="zh-CN" sz="2800" kern="100" dirty="0">
                <a:solidFill>
                  <a:srgbClr val="FF0000"/>
                </a:solidFill>
                <a:latin typeface="+mj-ea"/>
                <a:ea typeface="+mj-ea"/>
                <a:cs typeface="Times New Roman" panose="02020603050405020304" pitchFamily="18" charset="0"/>
              </a:rPr>
              <a:t>线性模型</a:t>
            </a:r>
            <a:r>
              <a:rPr lang="zh-CN" altLang="zh-CN" sz="2800" kern="100" dirty="0">
                <a:latin typeface="+mj-ea"/>
                <a:ea typeface="+mj-ea"/>
                <a:cs typeface="Times New Roman" panose="02020603050405020304" pitchFamily="18" charset="0"/>
              </a:rPr>
              <a:t>，其目的是找到一条直线或者一个平面或者更高维的超平面，</a:t>
            </a:r>
            <a:r>
              <a:rPr lang="zh-CN" altLang="zh-CN" sz="2800" kern="100" dirty="0">
                <a:solidFill>
                  <a:srgbClr val="FF0000"/>
                </a:solidFill>
                <a:latin typeface="+mj-ea"/>
                <a:ea typeface="+mj-ea"/>
                <a:cs typeface="Times New Roman" panose="02020603050405020304" pitchFamily="18" charset="0"/>
              </a:rPr>
              <a:t>使得预测值与真实值之间的误差最小化。</a:t>
            </a:r>
            <a:endParaRPr lang="zh-CN" altLang="en-US" sz="2800" dirty="0">
              <a:solidFill>
                <a:srgbClr val="FF0000"/>
              </a:solidFill>
              <a:latin typeface="+mj-ea"/>
              <a:ea typeface="+mj-ea"/>
            </a:endParaRPr>
          </a:p>
        </p:txBody>
      </p:sp>
      <p:pic>
        <p:nvPicPr>
          <p:cNvPr id="1026" name="Picture 2" descr="https://ss0.bdstatic.com/70cFuHSh_Q1YnxGkpoWK1HF6hhy/it/u=2884308426,2138558144&amp;fm=26&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l="5433" t="1618" r="6880" b="373"/>
          <a:stretch>
            <a:fillRect/>
          </a:stretch>
        </p:blipFill>
        <p:spPr bwMode="auto">
          <a:xfrm>
            <a:off x="6469039" y="1280921"/>
            <a:ext cx="5345373" cy="44810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7387172" y="4527539"/>
                <a:ext cx="4134268" cy="1365887"/>
              </a:xfrm>
              <a:prstGeom prst="rect">
                <a:avLst/>
              </a:prstGeom>
            </p:spPr>
            <p:txBody>
              <a:bodyPr wrap="square">
                <a:spAutoFit/>
              </a:bodyPr>
              <a:lstStyle/>
              <a:p>
                <a:pPr>
                  <a:lnSpc>
                    <a:spcPct val="150000"/>
                  </a:lnSpc>
                  <a:spcBef>
                    <a:spcPts val="900"/>
                  </a:spcBef>
                  <a:spcAft>
                    <a:spcPts val="900"/>
                  </a:spcAft>
                </a:pPr>
                <a14:m>
                  <m:oMath xmlns:m="http://schemas.openxmlformats.org/officeDocument/2006/math">
                    <m:sSub>
                      <m:sSubPr>
                        <m:ctrlPr>
                          <a:rPr lang="zh-CN" altLang="zh-CN" b="1" i="1">
                            <a:latin typeface="Cambria Math" panose="02040503050406030204" pitchFamily="18" charset="0"/>
                            <a:ea typeface="+mj-ea"/>
                            <a:cs typeface="Times New Roman" panose="02020603050405020304" pitchFamily="18" charset="0"/>
                          </a:rPr>
                        </m:ctrlPr>
                      </m:sSubPr>
                      <m:e>
                        <m:r>
                          <a:rPr lang="en-US" altLang="zh-CN" b="1" i="1">
                            <a:latin typeface="Cambria Math" panose="02040503050406030204" pitchFamily="18" charset="0"/>
                            <a:ea typeface="+mj-ea"/>
                            <a:cs typeface="Times New Roman" panose="02020603050405020304" pitchFamily="18" charset="0"/>
                          </a:rPr>
                          <m:t>𝑳</m:t>
                        </m:r>
                      </m:e>
                      <m:sub>
                        <m:r>
                          <a:rPr lang="en-US" altLang="zh-CN" b="1" i="1">
                            <a:latin typeface="Cambria Math" panose="02040503050406030204" pitchFamily="18" charset="0"/>
                            <a:ea typeface="+mj-ea"/>
                            <a:cs typeface="Times New Roman" panose="02020603050405020304" pitchFamily="18" charset="0"/>
                          </a:rPr>
                          <m:t>𝟐</m:t>
                        </m:r>
                      </m:sub>
                    </m:sSub>
                  </m:oMath>
                </a14:m>
                <a:r>
                  <a:rPr lang="en-US" altLang="zh-CN" b="1" dirty="0">
                    <a:latin typeface="+mj-ea"/>
                    <a:ea typeface="+mj-ea"/>
                    <a:cs typeface="Times New Roman" panose="02020603050405020304" pitchFamily="18" charset="0"/>
                  </a:rPr>
                  <a:t>正则化</a:t>
                </a:r>
                <a:r>
                  <a:rPr lang="zh-CN" altLang="en-US" b="1" dirty="0">
                    <a:latin typeface="+mj-ea"/>
                    <a:cs typeface="Times New Roman" panose="02020603050405020304" pitchFamily="18" charset="0"/>
                  </a:rPr>
                  <a:t>可以防止过拟合</a:t>
                </a:r>
              </a:p>
              <a:p>
                <a:pPr>
                  <a:lnSpc>
                    <a:spcPct val="150000"/>
                  </a:lnSpc>
                  <a:spcBef>
                    <a:spcPts val="900"/>
                  </a:spcBef>
                  <a:spcAft>
                    <a:spcPts val="900"/>
                  </a:spcAft>
                </a:pPr>
                <a:endParaRPr lang="en-US" altLang="zh-CN" dirty="0">
                  <a:latin typeface="+mj-ea"/>
                  <a:ea typeface="+mj-ea"/>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7387172" y="4527539"/>
                <a:ext cx="4134268" cy="1365887"/>
              </a:xfrm>
              <a:prstGeom prst="rect">
                <a:avLst/>
              </a:prstGeom>
              <a:blipFill rotWithShape="1">
                <a:blip r:embed="rId3"/>
                <a:stretch>
                  <a:fillRect l="-5" t="-46" b="-7300"/>
                </a:stretch>
              </a:blipFill>
            </p:spPr>
            <p:txBody>
              <a:bodyPr/>
              <a:lstStyle/>
              <a:p>
                <a:r>
                  <a:rPr lang="zh-CN" altLang="en-US">
                    <a:noFill/>
                  </a:rPr>
                  <a:t> </a:t>
                </a:r>
              </a:p>
            </p:txBody>
          </p:sp>
        </mc:Fallback>
      </mc:AlternateContent>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正则化</a:t>
            </a:r>
          </a:p>
        </p:txBody>
      </p:sp>
      <mc:AlternateContent xmlns:mc="http://schemas.openxmlformats.org/markup-compatibility/2006" xmlns:a14="http://schemas.microsoft.com/office/drawing/2010/main">
        <mc:Choice Requires="a14">
          <p:sp>
            <p:nvSpPr>
              <p:cNvPr id="2" name="矩形 1"/>
              <p:cNvSpPr/>
              <p:nvPr/>
            </p:nvSpPr>
            <p:spPr>
              <a:xfrm>
                <a:off x="591403" y="4454344"/>
                <a:ext cx="3892348" cy="581057"/>
              </a:xfrm>
              <a:prstGeom prst="rect">
                <a:avLst/>
              </a:prstGeom>
            </p:spPr>
            <p:txBody>
              <a:bodyPr wrap="none">
                <a:spAutoFit/>
              </a:bodyPr>
              <a:lstStyle/>
              <a:p>
                <a:pPr>
                  <a:lnSpc>
                    <a:spcPct val="150000"/>
                  </a:lnSpc>
                  <a:spcBef>
                    <a:spcPts val="900"/>
                  </a:spcBef>
                  <a:spcAft>
                    <a:spcPts val="900"/>
                  </a:spcAft>
                </a:pPr>
                <a14:m>
                  <m:oMath xmlns:m="http://schemas.openxmlformats.org/officeDocument/2006/math">
                    <m:sSub>
                      <m:sSubPr>
                        <m:ctrlPr>
                          <a:rPr lang="zh-CN"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𝑳</m:t>
                        </m:r>
                      </m:e>
                      <m:sub>
                        <m:r>
                          <a:rPr lang="en-US" altLang="zh-CN" b="1" i="1">
                            <a:latin typeface="Cambria Math" panose="02040503050406030204" pitchFamily="18" charset="0"/>
                            <a:cs typeface="Times New Roman" panose="02020603050405020304" pitchFamily="18" charset="0"/>
                          </a:rPr>
                          <m:t>𝟏</m:t>
                        </m:r>
                      </m:sub>
                    </m:sSub>
                  </m:oMath>
                </a14:m>
                <a:r>
                  <a:rPr lang="en-US" altLang="zh-CN" b="1" dirty="0">
                    <a:latin typeface="+mj-ea"/>
                    <a:cs typeface="Times New Roman" panose="02020603050405020304" pitchFamily="18" charset="0"/>
                  </a:rPr>
                  <a:t>正则化</a:t>
                </a:r>
                <a:r>
                  <a:rPr lang="zh-CN" altLang="en-US" b="1" dirty="0">
                    <a:latin typeface="+mj-ea"/>
                    <a:cs typeface="Times New Roman" panose="02020603050405020304" pitchFamily="18" charset="0"/>
                  </a:rPr>
                  <a:t>可以产生稀疏模型</a:t>
                </a:r>
                <a:endParaRPr lang="zh-CN" altLang="zh-CN" b="1" dirty="0">
                  <a:latin typeface="+mj-ea"/>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91403" y="4454344"/>
                <a:ext cx="3892348" cy="581057"/>
              </a:xfrm>
              <a:prstGeom prst="rect">
                <a:avLst/>
              </a:prstGeom>
              <a:blipFill rotWithShape="1">
                <a:blip r:embed="rId4"/>
                <a:stretch>
                  <a:fillRect l="-6" t="-78" r="-848" b="-184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3"/>
              <p:cNvSpPr>
                <a:spLocks noChangeArrowheads="1"/>
              </p:cNvSpPr>
              <p:nvPr/>
            </p:nvSpPr>
            <p:spPr bwMode="auto">
              <a:xfrm>
                <a:off x="427369" y="5102667"/>
                <a:ext cx="11764631" cy="3629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704020202020204" pitchFamily="34" charset="0"/>
                  </a:defRPr>
                </a:lvl1pPr>
                <a:lvl2pPr>
                  <a:defRPr>
                    <a:solidFill>
                      <a:schemeClr val="tx1"/>
                    </a:solidFill>
                    <a:latin typeface="Arial" panose="020B0704020202020204" pitchFamily="34" charset="0"/>
                  </a:defRPr>
                </a:lvl2pPr>
                <a:lvl3pPr>
                  <a:defRPr>
                    <a:solidFill>
                      <a:schemeClr val="tx1"/>
                    </a:solidFill>
                    <a:latin typeface="Arial" panose="020B0704020202020204" pitchFamily="34" charset="0"/>
                  </a:defRPr>
                </a:lvl3pPr>
                <a:lvl4pPr>
                  <a:defRPr>
                    <a:solidFill>
                      <a:schemeClr val="tx1"/>
                    </a:solidFill>
                    <a:latin typeface="Arial" panose="020B0704020202020204" pitchFamily="34" charset="0"/>
                  </a:defRPr>
                </a:lvl4pPr>
                <a:lvl5pPr>
                  <a:defRPr>
                    <a:solidFill>
                      <a:schemeClr val="tx1"/>
                    </a:solidFill>
                    <a:latin typeface="Arial" panose="020B0704020202020204" pitchFamily="34" charset="0"/>
                  </a:defRPr>
                </a:lvl5pPr>
                <a:lvl6pPr eaLnBrk="0" fontAlgn="base" hangingPunct="0">
                  <a:spcBef>
                    <a:spcPct val="0"/>
                  </a:spcBef>
                  <a:spcAft>
                    <a:spcPct val="0"/>
                  </a:spcAft>
                  <a:defRPr>
                    <a:solidFill>
                      <a:schemeClr val="tx1"/>
                    </a:solidFill>
                    <a:latin typeface="Arial" panose="020B0704020202020204" pitchFamily="34" charset="0"/>
                  </a:defRPr>
                </a:lvl6pPr>
                <a:lvl7pPr eaLnBrk="0" fontAlgn="base" hangingPunct="0">
                  <a:spcBef>
                    <a:spcPct val="0"/>
                  </a:spcBef>
                  <a:spcAft>
                    <a:spcPct val="0"/>
                  </a:spcAft>
                  <a:defRPr>
                    <a:solidFill>
                      <a:schemeClr val="tx1"/>
                    </a:solidFill>
                    <a:latin typeface="Arial" panose="020B0704020202020204" pitchFamily="34" charset="0"/>
                  </a:defRPr>
                </a:lvl7pPr>
                <a:lvl8pPr eaLnBrk="0" fontAlgn="base" hangingPunct="0">
                  <a:spcBef>
                    <a:spcPct val="0"/>
                  </a:spcBef>
                  <a:spcAft>
                    <a:spcPct val="0"/>
                  </a:spcAft>
                  <a:defRPr>
                    <a:solidFill>
                      <a:schemeClr val="tx1"/>
                    </a:solidFill>
                    <a:latin typeface="Arial" panose="020B0704020202020204" pitchFamily="34" charset="0"/>
                  </a:defRPr>
                </a:lvl8pPr>
                <a:lvl9pPr eaLnBrk="0" fontAlgn="base" hangingPunct="0">
                  <a:spcBef>
                    <a:spcPct val="0"/>
                  </a:spcBef>
                  <a:spcAft>
                    <a:spcPct val="0"/>
                  </a:spcAft>
                  <a:defRPr>
                    <a:solidFill>
                      <a:schemeClr val="tx1"/>
                    </a:solidFill>
                    <a:latin typeface="Arial" panose="020B0704020202020204" pitchFamily="34" charset="0"/>
                  </a:defRPr>
                </a:lvl9pPr>
              </a:lstStyle>
              <a:p>
                <a:pPr lvl="0"/>
                <a:r>
                  <a:rPr kumimoji="0" lang="zh-CN" altLang="zh-CN" sz="1600" b="0" i="0" u="none" strike="noStrike" cap="none" normalizeH="0" baseline="0" dirty="0">
                    <a:ln>
                      <a:noFill/>
                    </a:ln>
                    <a:solidFill>
                      <a:srgbClr val="333333"/>
                    </a:solidFill>
                    <a:effectLst/>
                    <a:latin typeface="+mj-ea"/>
                    <a:ea typeface="+mj-ea"/>
                  </a:rPr>
                  <a:t>图上面中的蓝色轮廓线是没有正则化损失函数的等高线，中心的蓝色点为最优解，左图、右图分别为</a:t>
                </a:r>
                <a14:m>
                  <m:oMath xmlns:m="http://schemas.openxmlformats.org/officeDocument/2006/math">
                    <m:sSub>
                      <m:sSubPr>
                        <m:ctrlPr>
                          <a:rPr lang="zh-CN" altLang="zh-CN" sz="1800" b="1" i="1">
                            <a:latin typeface="Cambria Math" panose="02040503050406030204" pitchFamily="18" charset="0"/>
                            <a:cs typeface="Times New Roman" panose="02020603050405020304" pitchFamily="18" charset="0"/>
                          </a:rPr>
                        </m:ctrlPr>
                      </m:sSubPr>
                      <m:e>
                        <m:r>
                          <a:rPr lang="en-US" altLang="zh-CN" sz="1800" b="1" i="1">
                            <a:latin typeface="Cambria Math" panose="02040503050406030204" pitchFamily="18" charset="0"/>
                            <a:cs typeface="Times New Roman" panose="02020603050405020304" pitchFamily="18" charset="0"/>
                          </a:rPr>
                          <m:t>𝑳</m:t>
                        </m:r>
                      </m:e>
                      <m:sub>
                        <m:r>
                          <a:rPr lang="en-US" altLang="zh-CN" sz="1800" b="1" i="1" smtClean="0">
                            <a:latin typeface="Cambria Math" panose="02040503050406030204" pitchFamily="18" charset="0"/>
                            <a:cs typeface="Times New Roman" panose="02020603050405020304" pitchFamily="18" charset="0"/>
                          </a:rPr>
                          <m:t>𝟏</m:t>
                        </m:r>
                      </m:sub>
                    </m:sSub>
                    <m:sSub>
                      <m:sSubPr>
                        <m:ctrlPr>
                          <a:rPr lang="zh-CN" altLang="zh-CN" sz="1600" b="1" i="1">
                            <a:latin typeface="Cambria Math" panose="02040503050406030204" pitchFamily="18" charset="0"/>
                            <a:cs typeface="Times New Roman" panose="02020603050405020304" pitchFamily="18" charset="0"/>
                          </a:rPr>
                        </m:ctrlPr>
                      </m:sSubPr>
                      <m:e>
                        <m:r>
                          <m:rPr>
                            <m:nor/>
                          </m:rPr>
                          <a:rPr lang="zh-CN" altLang="zh-CN" sz="1600" dirty="0">
                            <a:solidFill>
                              <a:srgbClr val="333333"/>
                            </a:solidFill>
                            <a:latin typeface="+mj-ea"/>
                          </a:rPr>
                          <m:t>、</m:t>
                        </m:r>
                        <m:r>
                          <a:rPr lang="en-US" altLang="zh-CN" sz="1600" b="1" i="1">
                            <a:latin typeface="Cambria Math" panose="02040503050406030204" pitchFamily="18" charset="0"/>
                            <a:cs typeface="Times New Roman" panose="02020603050405020304" pitchFamily="18" charset="0"/>
                          </a:rPr>
                          <m:t>𝑳</m:t>
                        </m:r>
                      </m:e>
                      <m:sub>
                        <m:r>
                          <a:rPr lang="en-US" altLang="zh-CN" sz="1600" b="1" i="1">
                            <a:latin typeface="Cambria Math" panose="02040503050406030204" pitchFamily="18" charset="0"/>
                            <a:cs typeface="Times New Roman" panose="02020603050405020304" pitchFamily="18" charset="0"/>
                          </a:rPr>
                          <m:t>𝟐</m:t>
                        </m:r>
                      </m:sub>
                    </m:sSub>
                  </m:oMath>
                </a14:m>
                <a:r>
                  <a:rPr kumimoji="0" lang="zh-CN" altLang="zh-CN" sz="1600" b="0" i="0" u="none" strike="noStrike" cap="none" normalizeH="0" baseline="0" dirty="0">
                    <a:ln>
                      <a:noFill/>
                    </a:ln>
                    <a:solidFill>
                      <a:srgbClr val="333333"/>
                    </a:solidFill>
                    <a:effectLst/>
                    <a:latin typeface="+mj-ea"/>
                    <a:ea typeface="+mj-ea"/>
                  </a:rPr>
                  <a:t>正则化给出的限制。</a:t>
                </a:r>
                <a:r>
                  <a:rPr kumimoji="0" lang="zh-CN" altLang="zh-CN" sz="600" b="0" i="0" u="none" strike="noStrike" cap="none" normalizeH="0" baseline="0" dirty="0">
                    <a:ln>
                      <a:noFill/>
                    </a:ln>
                    <a:solidFill>
                      <a:schemeClr val="tx1"/>
                    </a:solidFill>
                    <a:effectLst/>
                    <a:latin typeface="+mj-ea"/>
                    <a:ea typeface="+mj-ea"/>
                  </a:rPr>
                  <a:t> </a:t>
                </a:r>
                <a:endParaRPr kumimoji="0" lang="zh-CN" altLang="zh-CN" b="0" i="0" u="none" strike="noStrike" cap="none" normalizeH="0" baseline="0" dirty="0">
                  <a:ln>
                    <a:noFill/>
                  </a:ln>
                  <a:solidFill>
                    <a:schemeClr val="tx1"/>
                  </a:solidFill>
                  <a:effectLst/>
                  <a:latin typeface="+mj-ea"/>
                  <a:ea typeface="+mj-ea"/>
                </a:endParaRPr>
              </a:p>
            </p:txBody>
          </p:sp>
        </mc:Choice>
        <mc:Fallback xmlns="">
          <p:sp>
            <p:nvSpPr>
              <p:cNvPr id="3" name="Rectangle 3"/>
              <p:cNvSpPr>
                <a:spLocks noRot="1" noChangeAspect="1" noMove="1" noResize="1" noEditPoints="1" noAdjustHandles="1" noChangeArrowheads="1" noChangeShapeType="1" noTextEdit="1"/>
              </p:cNvSpPr>
              <p:nvPr/>
            </p:nvSpPr>
            <p:spPr bwMode="auto">
              <a:xfrm>
                <a:off x="427369" y="5102667"/>
                <a:ext cx="11764631" cy="362984"/>
              </a:xfrm>
              <a:prstGeom prst="rect">
                <a:avLst/>
              </a:prstGeom>
              <a:blipFill rotWithShape="1">
                <a:blip r:embed="rId5"/>
                <a:stretch>
                  <a:fillRect t="-122" b="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39420" y="5609501"/>
                <a:ext cx="11025117" cy="1077218"/>
              </a:xfrm>
              <a:prstGeom prst="rect">
                <a:avLst/>
              </a:prstGeom>
            </p:spPr>
            <p:txBody>
              <a:bodyPr wrap="square">
                <a:spAutoFit/>
              </a:bodyPr>
              <a:lstStyle/>
              <a:p>
                <a:pPr>
                  <a:lnSpc>
                    <a:spcPct val="200000"/>
                  </a:lnSpc>
                </a:pPr>
                <a:r>
                  <a:rPr lang="zh-CN" altLang="en-US" sz="1600" dirty="0"/>
                  <a:t>可以看到在正则化的限制之下,</a:t>
                </a:r>
                <a:r>
                  <a:rPr lang="zh-CN" altLang="zh-CN" sz="1600" b="1" dirty="0">
                    <a:cs typeface="Times New Roman" panose="02020603050405020304" pitchFamily="18" charset="0"/>
                  </a:rPr>
                  <a:t> </a:t>
                </a:r>
                <a14:m>
                  <m:oMath xmlns:m="http://schemas.openxmlformats.org/officeDocument/2006/math">
                    <m:sSub>
                      <m:sSubPr>
                        <m:ctrlPr>
                          <a:rPr lang="zh-CN"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𝑳</m:t>
                        </m:r>
                      </m:e>
                      <m:sub>
                        <m:r>
                          <a:rPr lang="en-US" altLang="zh-CN" sz="1600" b="1" i="1" smtClean="0">
                            <a:latin typeface="Cambria Math" panose="02040503050406030204" pitchFamily="18" charset="0"/>
                            <a:cs typeface="Times New Roman" panose="02020603050405020304" pitchFamily="18" charset="0"/>
                          </a:rPr>
                          <m:t>𝟐</m:t>
                        </m:r>
                      </m:sub>
                    </m:sSub>
                  </m:oMath>
                </a14:m>
                <a:r>
                  <a:rPr lang="zh-CN" altLang="en-US" sz="1600" dirty="0"/>
                  <a:t>正则化给出的最优解</a:t>
                </a:r>
                <a:r>
                  <a:rPr lang="zh-CN" altLang="en-US" sz="1600" i="1" dirty="0"/>
                  <a:t>w</a:t>
                </a:r>
                <a:r>
                  <a:rPr lang="zh-CN" altLang="en-US" sz="1600" dirty="0"/>
                  <a:t>*是使解更加靠近原点,也就是说</a:t>
                </a:r>
                <a14:m>
                  <m:oMath xmlns:m="http://schemas.openxmlformats.org/officeDocument/2006/math">
                    <m:sSub>
                      <m:sSubPr>
                        <m:ctrlPr>
                          <a:rPr lang="zh-CN"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𝑳</m:t>
                        </m:r>
                      </m:e>
                      <m:sub>
                        <m:r>
                          <a:rPr lang="en-US" altLang="zh-CN" sz="1600" b="1" i="1" smtClean="0">
                            <a:latin typeface="Cambria Math" panose="02040503050406030204" pitchFamily="18" charset="0"/>
                            <a:cs typeface="Times New Roman" panose="02020603050405020304" pitchFamily="18" charset="0"/>
                          </a:rPr>
                          <m:t>𝟐</m:t>
                        </m:r>
                      </m:sub>
                    </m:sSub>
                  </m:oMath>
                </a14:m>
                <a:r>
                  <a:rPr lang="zh-CN" altLang="en-US" sz="1600" dirty="0"/>
                  <a:t>正则化能</a:t>
                </a:r>
                <a:r>
                  <a:rPr lang="zh-CN" altLang="en-US" sz="1600" dirty="0">
                    <a:solidFill>
                      <a:srgbClr val="FF0000"/>
                    </a:solidFill>
                  </a:rPr>
                  <a:t>降低参数范数的总和</a:t>
                </a:r>
                <a:r>
                  <a:rPr lang="zh-CN" altLang="en-US" sz="1600" dirty="0"/>
                  <a:t>。</a:t>
                </a:r>
                <a:endParaRPr lang="en-US" altLang="zh-CN" sz="1600" dirty="0"/>
              </a:p>
              <a:p>
                <a:pPr>
                  <a:lnSpc>
                    <a:spcPct val="200000"/>
                  </a:lnSpc>
                </a:pPr>
                <a:r>
                  <a:rPr lang="zh-CN" altLang="zh-CN" sz="1600" b="1" dirty="0">
                    <a:cs typeface="Times New Roman" panose="02020603050405020304" pitchFamily="18" charset="0"/>
                  </a:rPr>
                  <a:t> </a:t>
                </a:r>
                <a14:m>
                  <m:oMath xmlns:m="http://schemas.openxmlformats.org/officeDocument/2006/math">
                    <m:sSub>
                      <m:sSubPr>
                        <m:ctrlPr>
                          <a:rPr lang="zh-CN"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𝑳</m:t>
                        </m:r>
                      </m:e>
                      <m:sub>
                        <m:r>
                          <a:rPr lang="en-US" altLang="zh-CN" sz="1600" b="1" i="1">
                            <a:latin typeface="Cambria Math" panose="02040503050406030204" pitchFamily="18" charset="0"/>
                            <a:cs typeface="Times New Roman" panose="02020603050405020304" pitchFamily="18" charset="0"/>
                          </a:rPr>
                          <m:t>𝟏</m:t>
                        </m:r>
                      </m:sub>
                    </m:sSub>
                  </m:oMath>
                </a14:m>
                <a:r>
                  <a:rPr lang="zh-CN" altLang="en-US" sz="1600" dirty="0"/>
                  <a:t>正则化给出的最优解w*是使解更加靠近某些轴,而其它的轴则为0,所以</a:t>
                </a:r>
                <a14:m>
                  <m:oMath xmlns:m="http://schemas.openxmlformats.org/officeDocument/2006/math">
                    <m:sSub>
                      <m:sSubPr>
                        <m:ctrlPr>
                          <a:rPr lang="zh-CN"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𝑳</m:t>
                        </m:r>
                      </m:e>
                      <m:sub>
                        <m:r>
                          <a:rPr lang="en-US" altLang="zh-CN" sz="1600" b="1" i="1">
                            <a:latin typeface="Cambria Math" panose="02040503050406030204" pitchFamily="18" charset="0"/>
                            <a:cs typeface="Times New Roman" panose="02020603050405020304" pitchFamily="18" charset="0"/>
                          </a:rPr>
                          <m:t>𝟏</m:t>
                        </m:r>
                      </m:sub>
                    </m:sSub>
                  </m:oMath>
                </a14:m>
                <a:r>
                  <a:rPr lang="zh-CN" altLang="en-US" sz="1600" dirty="0"/>
                  <a:t>正则化能使得到的</a:t>
                </a:r>
                <a:r>
                  <a:rPr lang="zh-CN" altLang="en-US" sz="1600" dirty="0">
                    <a:solidFill>
                      <a:srgbClr val="FF0000"/>
                    </a:solidFill>
                  </a:rPr>
                  <a:t>参数稀疏化</a:t>
                </a:r>
                <a:r>
                  <a:rPr lang="zh-CN" altLang="en-US" sz="1600" dirty="0"/>
                  <a:t>。</a:t>
                </a:r>
              </a:p>
            </p:txBody>
          </p:sp>
        </mc:Choice>
        <mc:Fallback xmlns="">
          <p:sp>
            <p:nvSpPr>
              <p:cNvPr id="4" name="矩形 3"/>
              <p:cNvSpPr>
                <a:spLocks noRot="1" noChangeAspect="1" noMove="1" noResize="1" noEditPoints="1" noAdjustHandles="1" noChangeArrowheads="1" noChangeShapeType="1" noTextEdit="1"/>
              </p:cNvSpPr>
              <p:nvPr/>
            </p:nvSpPr>
            <p:spPr>
              <a:xfrm>
                <a:off x="939420" y="5609501"/>
                <a:ext cx="11025117" cy="1077218"/>
              </a:xfrm>
              <a:prstGeom prst="rect">
                <a:avLst/>
              </a:prstGeom>
              <a:blipFill rotWithShape="1">
                <a:blip r:embed="rId6"/>
                <a:stretch>
                  <a:fillRect l="-2" t="-51" r="5" b="-10300"/>
                </a:stretch>
              </a:blipFill>
            </p:spPr>
            <p:txBody>
              <a:bodyPr/>
              <a:lstStyle/>
              <a:p>
                <a:r>
                  <a:rPr lang="zh-CN" altLang="en-US">
                    <a:noFill/>
                  </a:rPr>
                  <a:t> </a:t>
                </a:r>
              </a:p>
            </p:txBody>
          </p:sp>
        </mc:Fallback>
      </mc:AlternateContent>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4796" y="1555335"/>
            <a:ext cx="2565562" cy="3087250"/>
          </a:xfrm>
          <a:prstGeom prst="rect">
            <a:avLst/>
          </a:prstGeom>
        </p:spPr>
      </p:pic>
      <p:pic>
        <p:nvPicPr>
          <p:cNvPr id="10" name="图片 9"/>
          <p:cNvPicPr>
            <a:picLocks noChangeAspect="1"/>
          </p:cNvPicPr>
          <p:nvPr/>
        </p:nvPicPr>
        <p:blipFill rotWithShape="1">
          <a:blip r:embed="rId8">
            <a:extLst>
              <a:ext uri="{28A0092B-C50C-407E-A947-70E740481C1C}">
                <a14:useLocalDpi xmlns:a14="http://schemas.microsoft.com/office/drawing/2010/main" val="0"/>
              </a:ext>
            </a:extLst>
          </a:blip>
          <a:srcRect t="4876"/>
          <a:stretch>
            <a:fillRect/>
          </a:stretch>
        </p:blipFill>
        <p:spPr>
          <a:xfrm>
            <a:off x="6627125" y="1330960"/>
            <a:ext cx="2876513" cy="3304298"/>
          </a:xfrm>
          <a:prstGeom prst="rect">
            <a:avLst/>
          </a:prstGeom>
        </p:spPr>
      </p:pic>
      <mc:AlternateContent xmlns:mc="http://schemas.openxmlformats.org/markup-compatibility/2006" xmlns:a14="http://schemas.microsoft.com/office/drawing/2010/main">
        <mc:Choice Requires="a14">
          <p:sp>
            <p:nvSpPr>
              <p:cNvPr id="15" name="文本框 14"/>
              <p:cNvSpPr txBox="1"/>
              <p:nvPr/>
            </p:nvSpPr>
            <p:spPr>
              <a:xfrm>
                <a:off x="4307840" y="1730860"/>
                <a:ext cx="1966685" cy="2677656"/>
              </a:xfrm>
              <a:prstGeom prst="rect">
                <a:avLst/>
              </a:prstGeom>
              <a:noFill/>
            </p:spPr>
            <p:txBody>
              <a:bodyPr wrap="square" rtlCol="0">
                <a:spAutoFit/>
              </a:bodyPr>
              <a:lstStyle/>
              <a:p>
                <a14:m>
                  <m:oMath xmlns:m="http://schemas.openxmlformats.org/officeDocument/2006/math">
                    <m:sSub>
                      <m:sSubPr>
                        <m:ctrlPr>
                          <a:rPr lang="zh-CN"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𝑳</m:t>
                        </m:r>
                      </m:e>
                      <m:sub>
                        <m:r>
                          <a:rPr lang="en-US" altLang="zh-CN" b="1" i="1">
                            <a:latin typeface="Cambria Math" panose="02040503050406030204" pitchFamily="18" charset="0"/>
                            <a:cs typeface="Times New Roman" panose="02020603050405020304" pitchFamily="18" charset="0"/>
                          </a:rPr>
                          <m:t>𝟏</m:t>
                        </m:r>
                      </m:sub>
                    </m:sSub>
                  </m:oMath>
                </a14:m>
                <a:r>
                  <a:rPr lang="zh-CN" altLang="en-US" dirty="0"/>
                  <a:t>正则化是指在损失函数中加入权值向量</a:t>
                </a:r>
                <a:r>
                  <a:rPr lang="en-US" altLang="zh-CN" dirty="0"/>
                  <a:t>w</a:t>
                </a:r>
                <a:r>
                  <a:rPr lang="zh-CN" altLang="en-US" dirty="0"/>
                  <a:t>的绝对值之和，</a:t>
                </a:r>
                <a14:m>
                  <m:oMath xmlns:m="http://schemas.openxmlformats.org/officeDocument/2006/math">
                    <m:sSub>
                      <m:sSubPr>
                        <m:ctrlPr>
                          <a:rPr lang="zh-CN"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𝑳</m:t>
                        </m:r>
                      </m:e>
                      <m:sub>
                        <m:r>
                          <a:rPr lang="en-US" altLang="zh-CN" b="1" i="1">
                            <a:latin typeface="Cambria Math" panose="02040503050406030204" pitchFamily="18" charset="0"/>
                            <a:cs typeface="Times New Roman" panose="02020603050405020304" pitchFamily="18" charset="0"/>
                          </a:rPr>
                          <m:t>𝟏</m:t>
                        </m:r>
                      </m:sub>
                    </m:sSub>
                  </m:oMath>
                </a14:m>
                <a:r>
                  <a:rPr lang="zh-CN" altLang="en-US" dirty="0"/>
                  <a:t>的功能是使权重稀疏</a:t>
                </a:r>
              </a:p>
            </p:txBody>
          </p:sp>
        </mc:Choice>
        <mc:Fallback xmlns="">
          <p:sp>
            <p:nvSpPr>
              <p:cNvPr id="15" name="文本框 14"/>
              <p:cNvSpPr txBox="1">
                <a:spLocks noRot="1" noChangeAspect="1" noMove="1" noResize="1" noEditPoints="1" noAdjustHandles="1" noChangeArrowheads="1" noChangeShapeType="1" noTextEdit="1"/>
              </p:cNvSpPr>
              <p:nvPr/>
            </p:nvSpPr>
            <p:spPr>
              <a:xfrm>
                <a:off x="4307840" y="1730860"/>
                <a:ext cx="1966685" cy="2677656"/>
              </a:xfrm>
              <a:prstGeom prst="rect">
                <a:avLst/>
              </a:prstGeom>
              <a:blipFill rotWithShape="1">
                <a:blip r:embed="rId9"/>
                <a:stretch>
                  <a:fillRect t="-18" r="5" b="-20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9558266" y="1730860"/>
                <a:ext cx="1780294" cy="2308324"/>
              </a:xfrm>
              <a:prstGeom prst="rect">
                <a:avLst/>
              </a:prstGeom>
              <a:noFill/>
            </p:spPr>
            <p:txBody>
              <a:bodyPr wrap="square" rtlCol="0">
                <a:spAutoFit/>
              </a:bodyPr>
              <a:lstStyle/>
              <a:p>
                <a:r>
                  <a:rPr lang="zh-CN" altLang="en-US" dirty="0"/>
                  <a:t>在损失函数中加入权值向量</a:t>
                </a:r>
                <a:r>
                  <a:rPr lang="en-US" altLang="zh-CN" dirty="0"/>
                  <a:t>w</a:t>
                </a:r>
                <a:r>
                  <a:rPr lang="zh-CN" altLang="en-US" dirty="0"/>
                  <a:t>的平方和，</a:t>
                </a:r>
                <a14:m>
                  <m:oMath xmlns:m="http://schemas.openxmlformats.org/officeDocument/2006/math">
                    <m:sSub>
                      <m:sSubPr>
                        <m:ctrlPr>
                          <a:rPr lang="zh-CN"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𝑳</m:t>
                        </m:r>
                      </m:e>
                      <m:sub>
                        <m:r>
                          <a:rPr lang="en-US" altLang="zh-CN" b="1" i="1">
                            <a:latin typeface="Cambria Math" panose="02040503050406030204" pitchFamily="18" charset="0"/>
                            <a:cs typeface="Times New Roman" panose="02020603050405020304" pitchFamily="18" charset="0"/>
                          </a:rPr>
                          <m:t>𝟐</m:t>
                        </m:r>
                      </m:sub>
                    </m:sSub>
                  </m:oMath>
                </a14:m>
                <a:r>
                  <a:rPr lang="zh-CN" altLang="en-US" dirty="0"/>
                  <a:t>的功能是使权重平滑。</a:t>
                </a:r>
              </a:p>
            </p:txBody>
          </p:sp>
        </mc:Choice>
        <mc:Fallback xmlns="">
          <p:sp>
            <p:nvSpPr>
              <p:cNvPr id="16" name="文本框 15"/>
              <p:cNvSpPr txBox="1">
                <a:spLocks noRot="1" noChangeAspect="1" noMove="1" noResize="1" noEditPoints="1" noAdjustHandles="1" noChangeArrowheads="1" noChangeShapeType="1" noTextEdit="1"/>
              </p:cNvSpPr>
              <p:nvPr/>
            </p:nvSpPr>
            <p:spPr>
              <a:xfrm>
                <a:off x="9558266" y="1730860"/>
                <a:ext cx="1780294" cy="2308324"/>
              </a:xfrm>
              <a:prstGeom prst="rect">
                <a:avLst/>
              </a:prstGeom>
              <a:blipFill rotWithShape="1">
                <a:blip r:embed="rId10"/>
                <a:stretch>
                  <a:fillRect l="-14" t="-21" b="25"/>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 </a:t>
            </a:r>
            <a:r>
              <a:rPr lang="zh-CN" altLang="en-US" dirty="0">
                <a:solidFill>
                  <a:schemeClr val="tx1"/>
                </a:solidFill>
              </a:rPr>
              <a:t>回归的评价指标</a:t>
            </a:r>
          </a:p>
        </p:txBody>
      </p:sp>
      <p:sp>
        <p:nvSpPr>
          <p:cNvPr id="43" name="对角圆角矩形 42"/>
          <p:cNvSpPr/>
          <p:nvPr/>
        </p:nvSpPr>
        <p:spPr>
          <a:xfrm>
            <a:off x="2496677" y="4333224"/>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4" name="TextBox 6"/>
          <p:cNvSpPr txBox="1">
            <a:spLocks noChangeArrowheads="1"/>
          </p:cNvSpPr>
          <p:nvPr/>
        </p:nvSpPr>
        <p:spPr bwMode="auto">
          <a:xfrm>
            <a:off x="3029495" y="1802957"/>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线性回归</a:t>
            </a:r>
            <a:endParaRPr lang="en-US" altLang="zh-CN" sz="3600" dirty="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梯度下降</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正则化</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anose="020B0704020202020204"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04    </a:t>
            </a:r>
            <a:r>
              <a:rPr lang="zh-CN" altLang="en-US" sz="3600" dirty="0">
                <a:solidFill>
                  <a:schemeClr val="bg1"/>
                </a:solidFill>
                <a:latin typeface="Impact" panose="020B0806030902050204" pitchFamily="34" charset="0"/>
                <a:ea typeface="微软雅黑" panose="020B0503020204020204" pitchFamily="34" charset="-122"/>
              </a:rPr>
              <a:t>回归的评价指标</a:t>
            </a:r>
          </a:p>
        </p:txBody>
      </p:sp>
    </p:spTree>
  </p:cSld>
  <p:clrMapOvr>
    <a:masterClrMapping/>
  </p:clrMapOvr>
  <p:transition advTm="8005"/>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841612" y="5923128"/>
            <a:ext cx="9685361" cy="545911"/>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回归的评价指标</a:t>
            </a:r>
          </a:p>
        </p:txBody>
      </p:sp>
      <mc:AlternateContent xmlns:mc="http://schemas.openxmlformats.org/markup-compatibility/2006" xmlns:a14="http://schemas.microsoft.com/office/drawing/2010/main">
        <mc:Choice Requires="a14">
          <p:sp>
            <p:nvSpPr>
              <p:cNvPr id="7" name="矩形 6"/>
              <p:cNvSpPr/>
              <p:nvPr/>
            </p:nvSpPr>
            <p:spPr>
              <a:xfrm>
                <a:off x="905300" y="5924139"/>
                <a:ext cx="10640706" cy="518027"/>
              </a:xfrm>
              <a:prstGeom prst="rect">
                <a:avLst/>
              </a:prstGeom>
            </p:spPr>
            <p:txBody>
              <a:bodyPr wrap="square">
                <a:spAutoFit/>
              </a:bodyPr>
              <a:lstStyle/>
              <a:p>
                <a:pPr>
                  <a:spcBef>
                    <a:spcPts val="900"/>
                  </a:spcBef>
                  <a:spcAft>
                    <a:spcPts val="900"/>
                  </a:spcAft>
                </a:pPr>
                <a:r>
                  <a:rPr lang="en-US" altLang="zh-CN" dirty="0" err="1">
                    <a:latin typeface="+mj-ea"/>
                    <a:ea typeface="+mj-ea"/>
                    <a:cs typeface="Times New Roman" panose="02020603050405020304" pitchFamily="18" charset="0"/>
                  </a:rPr>
                  <a:t>其中</a:t>
                </a:r>
                <a:r>
                  <a:rPr lang="en-US" altLang="zh-CN" dirty="0">
                    <a:latin typeface="+mj-ea"/>
                    <a:ea typeface="+mj-ea"/>
                    <a:cs typeface="Times New Roman" panose="02020603050405020304" pitchFamily="18" charset="0"/>
                  </a:rPr>
                  <a:t>，</a:t>
                </a:r>
                <a14:m>
                  <m:oMath xmlns:m="http://schemas.openxmlformats.org/officeDocument/2006/math">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𝑦</m:t>
                        </m:r>
                      </m:e>
                      <m: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sup>
                    </m:sSup>
                  </m:oMath>
                </a14:m>
                <a:r>
                  <a:rPr lang="en-US" altLang="zh-CN" dirty="0">
                    <a:latin typeface="+mj-ea"/>
                    <a:ea typeface="+mj-ea"/>
                    <a:cs typeface="Times New Roman" panose="02020603050405020304" pitchFamily="18" charset="0"/>
                  </a:rPr>
                  <a:t> 和</a:t>
                </a:r>
                <a14:m>
                  <m:oMath xmlns:m="http://schemas.openxmlformats.org/officeDocument/2006/math">
                    <m:sSup>
                      <m:sSupPr>
                        <m:ctrlPr>
                          <a:rPr lang="zh-CN" altLang="zh-CN" i="1">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i="1">
                                <a:latin typeface="Cambria Math" panose="02040503050406030204" pitchFamily="18" charset="0"/>
                                <a:ea typeface="+mj-ea"/>
                                <a:cs typeface="Times New Roman" panose="02020603050405020304" pitchFamily="18" charset="0"/>
                              </a:rPr>
                            </m:ctrlPr>
                          </m:groupChrPr>
                          <m:e>
                            <m:r>
                              <a:rPr lang="en-US" altLang="zh-CN" i="1">
                                <a:latin typeface="Cambria Math" panose="02040503050406030204" pitchFamily="18" charset="0"/>
                                <a:ea typeface="+mj-ea"/>
                                <a:cs typeface="Times New Roman" panose="02020603050405020304" pitchFamily="18" charset="0"/>
                              </a:rPr>
                              <m:t>𝑦</m:t>
                            </m:r>
                          </m:e>
                        </m:groupChr>
                      </m:e>
                      <m: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sup>
                    </m:sSup>
                  </m:oMath>
                </a14:m>
                <a:r>
                  <a:rPr lang="en-US" altLang="zh-CN" dirty="0" err="1">
                    <a:latin typeface="+mj-ea"/>
                    <a:ea typeface="+mj-ea"/>
                    <a:cs typeface="Times New Roman" panose="02020603050405020304" pitchFamily="18" charset="0"/>
                  </a:rPr>
                  <a:t>分别表示第</a:t>
                </a: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𝑖</m:t>
                    </m:r>
                  </m:oMath>
                </a14:m>
                <a:r>
                  <a:rPr lang="en-US" altLang="zh-CN" dirty="0" err="1">
                    <a:latin typeface="+mj-ea"/>
                    <a:ea typeface="+mj-ea"/>
                    <a:cs typeface="Times New Roman" panose="02020603050405020304" pitchFamily="18" charset="0"/>
                  </a:rPr>
                  <a:t>个样本的真实值和预测值</a:t>
                </a:r>
                <a:r>
                  <a:rPr lang="en-US" altLang="zh-CN" dirty="0">
                    <a:latin typeface="+mj-ea"/>
                    <a:ea typeface="+mj-ea"/>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𝑚</m:t>
                    </m:r>
                  </m:oMath>
                </a14:m>
                <a:r>
                  <a:rPr lang="en-US" altLang="zh-CN" dirty="0">
                    <a:latin typeface="+mj-ea"/>
                    <a:ea typeface="+mj-ea"/>
                    <a:cs typeface="Times New Roman" panose="02020603050405020304" pitchFamily="18" charset="0"/>
                  </a:rPr>
                  <a:t> </a:t>
                </a:r>
                <a:r>
                  <a:rPr lang="en-US" altLang="zh-CN" dirty="0" err="1">
                    <a:latin typeface="+mj-ea"/>
                    <a:ea typeface="+mj-ea"/>
                    <a:cs typeface="Times New Roman" panose="02020603050405020304" pitchFamily="18" charset="0"/>
                  </a:rPr>
                  <a:t>为样本个数</a:t>
                </a:r>
                <a:r>
                  <a:rPr lang="en-US" altLang="zh-CN" dirty="0">
                    <a:latin typeface="+mj-ea"/>
                    <a:ea typeface="+mj-ea"/>
                    <a:cs typeface="Times New Roman" panose="02020603050405020304" pitchFamily="18" charset="0"/>
                  </a:rPr>
                  <a:t>。</a:t>
                </a:r>
                <a:endParaRPr lang="zh-CN" altLang="zh-CN" dirty="0">
                  <a:latin typeface="+mj-ea"/>
                  <a:ea typeface="+mj-ea"/>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905300" y="5924139"/>
                <a:ext cx="10640706" cy="518027"/>
              </a:xfrm>
              <a:prstGeom prst="rect">
                <a:avLst/>
              </a:prstGeom>
              <a:blipFill rotWithShape="1">
                <a:blip r:embed="rId3"/>
                <a:stretch>
                  <a:fillRect l="-4" t="-43" r="4"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73206" y="1517989"/>
                <a:ext cx="5650173" cy="1700722"/>
              </a:xfrm>
              <a:prstGeom prst="rect">
                <a:avLst/>
              </a:prstGeom>
            </p:spPr>
            <p:txBody>
              <a:bodyPr wrap="square">
                <a:spAutoFit/>
              </a:bodyPr>
              <a:lstStyle/>
              <a:p>
                <a:pPr>
                  <a:spcBef>
                    <a:spcPts val="900"/>
                  </a:spcBef>
                  <a:spcAft>
                    <a:spcPts val="900"/>
                  </a:spcAft>
                </a:pPr>
                <a:r>
                  <a:rPr lang="en-US" altLang="zh-CN" b="1" dirty="0" err="1">
                    <a:solidFill>
                      <a:srgbClr val="FF0000"/>
                    </a:solidFill>
                    <a:latin typeface="+mj-ea"/>
                    <a:ea typeface="+mj-ea"/>
                    <a:cs typeface="Times New Roman" panose="02020603050405020304" pitchFamily="18" charset="0"/>
                  </a:rPr>
                  <a:t>均方误差</a:t>
                </a:r>
                <a:r>
                  <a:rPr lang="en-US" altLang="zh-CN" sz="2000" dirty="0" err="1">
                    <a:solidFill>
                      <a:srgbClr val="FF0000"/>
                    </a:solidFill>
                    <a:latin typeface="+mj-ea"/>
                    <a:ea typeface="+mj-ea"/>
                    <a:cs typeface="Times New Roman" panose="02020603050405020304" pitchFamily="18" charset="0"/>
                  </a:rPr>
                  <a:t>（Mean</a:t>
                </a:r>
                <a:r>
                  <a:rPr lang="en-US" altLang="zh-CN" sz="2000" dirty="0">
                    <a:solidFill>
                      <a:srgbClr val="FF0000"/>
                    </a:solidFill>
                    <a:latin typeface="+mj-ea"/>
                    <a:ea typeface="+mj-ea"/>
                    <a:cs typeface="Times New Roman" panose="02020603050405020304" pitchFamily="18" charset="0"/>
                  </a:rPr>
                  <a:t> Square </a:t>
                </a:r>
                <a:r>
                  <a:rPr lang="en-US" altLang="zh-CN" sz="2000" dirty="0" err="1">
                    <a:solidFill>
                      <a:srgbClr val="FF0000"/>
                    </a:solidFill>
                    <a:latin typeface="+mj-ea"/>
                    <a:ea typeface="+mj-ea"/>
                    <a:cs typeface="Times New Roman" panose="02020603050405020304" pitchFamily="18" charset="0"/>
                  </a:rPr>
                  <a:t>Error,MSE</a:t>
                </a:r>
                <a:r>
                  <a:rPr lang="en-US" altLang="zh-CN" sz="2000" dirty="0">
                    <a:solidFill>
                      <a:srgbClr val="FF0000"/>
                    </a:solidFill>
                    <a:latin typeface="+mj-ea"/>
                    <a:ea typeface="+mj-ea"/>
                    <a:cs typeface="Times New Roman" panose="02020603050405020304" pitchFamily="18" charset="0"/>
                  </a:rPr>
                  <a:t>）</a:t>
                </a:r>
                <a:endParaRPr lang="zh-CN" altLang="zh-CN" sz="2000" dirty="0">
                  <a:solidFill>
                    <a:srgbClr val="FF0000"/>
                  </a:solidFill>
                  <a:latin typeface="+mj-ea"/>
                  <a:ea typeface="+mj-ea"/>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𝑀𝑆𝐸</m:t>
                      </m:r>
                      <m:r>
                        <a:rPr lang="en-US" altLang="zh-CN" i="1">
                          <a:latin typeface="Cambria Math" panose="02040503050406030204" pitchFamily="18" charset="0"/>
                          <a:ea typeface="宋体"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1</m:t>
                          </m:r>
                        </m:num>
                        <m:den>
                          <m:r>
                            <a:rPr lang="en-US" altLang="zh-CN" i="1">
                              <a:latin typeface="Cambria Math" panose="02040503050406030204" pitchFamily="18" charset="0"/>
                              <a:ea typeface="宋体" pitchFamily="2" charset="-122"/>
                              <a:cs typeface="Times New Roman" panose="02020603050405020304" pitchFamily="18" charset="0"/>
                            </a:rPr>
                            <m:t>𝑚</m:t>
                          </m:r>
                        </m:den>
                      </m:f>
                      <m:nary>
                        <m:naryPr>
                          <m:chr m:val="∑"/>
                          <m:limLoc m:val="undOv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=1</m:t>
                          </m:r>
                        </m:sub>
                        <m:sup>
                          <m:r>
                            <a:rPr lang="en-US" altLang="zh-CN" i="1">
                              <a:latin typeface="Cambria Math" panose="02040503050406030204" pitchFamily="18" charset="0"/>
                              <a:ea typeface="宋体" pitchFamily="2" charset="-122"/>
                              <a:cs typeface="Times New Roman" panose="02020603050405020304" pitchFamily="18" charset="0"/>
                            </a:rPr>
                            <m:t>𝑚</m:t>
                          </m:r>
                        </m:sup>
                        <m:e>
                          <m:r>
                            <a:rPr lang="en-US" altLang="zh-CN" i="1">
                              <a:latin typeface="Cambria Math" panose="02040503050406030204" pitchFamily="18" charset="0"/>
                              <a:ea typeface="宋体" pitchFamily="2" charset="-122"/>
                              <a:cs typeface="Times New Roman" panose="02020603050405020304" pitchFamily="18" charset="0"/>
                            </a:rPr>
                            <m:t>(</m:t>
                          </m:r>
                        </m:e>
                      </m:nary>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𝑦</m:t>
                          </m:r>
                        </m:e>
                        <m:sup>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m:t>
                          </m:r>
                        </m:sup>
                      </m:sSup>
                      <m:r>
                        <a:rPr lang="en-US" altLang="zh-CN" i="1">
                          <a:latin typeface="Cambria Math" panose="02040503050406030204" pitchFamily="18" charset="0"/>
                          <a:ea typeface="宋体"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i="1">
                                  <a:latin typeface="Cambria Math" panose="02040503050406030204" pitchFamily="18" charset="0"/>
                                  <a:ea typeface="宋体" pitchFamily="2" charset="-122"/>
                                  <a:cs typeface="Times New Roman" panose="02020603050405020304" pitchFamily="18" charset="0"/>
                                </a:rPr>
                                <m:t>𝑦</m:t>
                              </m:r>
                            </m:e>
                          </m:groupChr>
                        </m:e>
                        <m:sup>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m:t>
                          </m:r>
                        </m:sup>
                      </m:sSup>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m:t>
                          </m:r>
                        </m:e>
                        <m:sup>
                          <m:r>
                            <a:rPr lang="en-US" altLang="zh-CN" i="1">
                              <a:latin typeface="Cambria Math" panose="02040503050406030204" pitchFamily="18" charset="0"/>
                              <a:ea typeface="宋体" pitchFamily="2" charset="-122"/>
                              <a:cs typeface="Times New Roman" panose="02020603050405020304" pitchFamily="18" charset="0"/>
                            </a:rPr>
                            <m:t>2</m:t>
                          </m:r>
                        </m:sup>
                      </m:sSup>
                    </m:oMath>
                  </m:oMathPara>
                </a14:m>
                <a:endParaRPr lang="zh-CN" altLang="zh-CN" dirty="0">
                  <a:latin typeface="Cambria" panose="02040503050406030204" pitchFamily="18" charset="0"/>
                  <a:ea typeface="宋体"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573206" y="1517989"/>
                <a:ext cx="5650173" cy="1700722"/>
              </a:xfrm>
              <a:prstGeom prst="rect">
                <a:avLst/>
              </a:prstGeom>
              <a:blipFill rotWithShape="1">
                <a:blip r:embed="rId4"/>
                <a:stretch>
                  <a:fillRect l="-8" t="-20" r="7"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016187" y="1596739"/>
                <a:ext cx="6096000" cy="1978042"/>
              </a:xfrm>
              <a:prstGeom prst="rect">
                <a:avLst/>
              </a:prstGeom>
            </p:spPr>
            <p:txBody>
              <a:bodyPr>
                <a:spAutoFit/>
              </a:bodyPr>
              <a:lstStyle/>
              <a:p>
                <a:pPr>
                  <a:spcBef>
                    <a:spcPts val="900"/>
                  </a:spcBef>
                  <a:spcAft>
                    <a:spcPts val="900"/>
                  </a:spcAft>
                </a:pPr>
                <a:r>
                  <a:rPr lang="en-US" altLang="zh-CN" sz="2000" b="1" dirty="0" err="1">
                    <a:solidFill>
                      <a:srgbClr val="FF0000"/>
                    </a:solidFill>
                    <a:latin typeface="+mj-ea"/>
                    <a:ea typeface="+mj-ea"/>
                    <a:cs typeface="Times New Roman" panose="02020603050405020304" pitchFamily="18" charset="0"/>
                  </a:rPr>
                  <a:t>均方根误差</a:t>
                </a:r>
                <a:r>
                  <a:rPr lang="en-US" altLang="zh-CN" sz="2000" b="1" dirty="0">
                    <a:solidFill>
                      <a:srgbClr val="FF0000"/>
                    </a:solidFill>
                    <a:latin typeface="+mj-ea"/>
                    <a:ea typeface="+mj-ea"/>
                    <a:cs typeface="Times New Roman" panose="02020603050405020304" pitchFamily="18" charset="0"/>
                  </a:rPr>
                  <a:t> </a:t>
                </a:r>
                <a:r>
                  <a:rPr lang="en-US" altLang="zh-CN" sz="2000" dirty="0">
                    <a:solidFill>
                      <a:srgbClr val="FF0000"/>
                    </a:solidFill>
                    <a:latin typeface="+mj-ea"/>
                    <a:ea typeface="+mj-ea"/>
                    <a:cs typeface="Times New Roman" panose="02020603050405020304" pitchFamily="18" charset="0"/>
                  </a:rPr>
                  <a:t>RMSE(Root Mean Square </a:t>
                </a:r>
                <a:r>
                  <a:rPr lang="en-US" altLang="zh-CN" sz="2000" dirty="0" err="1">
                    <a:solidFill>
                      <a:srgbClr val="FF0000"/>
                    </a:solidFill>
                    <a:latin typeface="+mj-ea"/>
                    <a:ea typeface="+mj-ea"/>
                    <a:cs typeface="Times New Roman" panose="02020603050405020304" pitchFamily="18" charset="0"/>
                  </a:rPr>
                  <a:t>Error,RMSE</a:t>
                </a:r>
                <a:r>
                  <a:rPr lang="en-US" altLang="zh-CN" sz="2000" dirty="0">
                    <a:solidFill>
                      <a:srgbClr val="FF0000"/>
                    </a:solidFill>
                    <a:latin typeface="+mj-ea"/>
                    <a:ea typeface="+mj-ea"/>
                    <a:cs typeface="Times New Roman" panose="02020603050405020304" pitchFamily="18" charset="0"/>
                  </a:rPr>
                  <a:t>)</a:t>
                </a:r>
                <a:endParaRPr lang="zh-CN" altLang="zh-CN" sz="2000" dirty="0">
                  <a:solidFill>
                    <a:srgbClr val="FF0000"/>
                  </a:solidFill>
                  <a:latin typeface="+mj-ea"/>
                  <a:ea typeface="+mj-ea"/>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𝑅𝑀𝑆𝐸</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𝑦</m:t>
                      </m:r>
                      <m:r>
                        <a:rPr lang="en-US" altLang="zh-CN" i="1">
                          <a:latin typeface="Cambria Math" panose="02040503050406030204" pitchFamily="18" charset="0"/>
                          <a:ea typeface="宋体" pitchFamily="2" charset="-122"/>
                          <a:cs typeface="Times New Roman" panose="02020603050405020304" pitchFamily="18" charset="0"/>
                        </a:rPr>
                        <m:t>,</m:t>
                      </m:r>
                      <m:groupChr>
                        <m:groupChrPr>
                          <m:chr m:val="̂"/>
                          <m:pos m:val="top"/>
                          <m:vertJc m:val="bot"/>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i="1">
                              <a:latin typeface="Cambria Math" panose="02040503050406030204" pitchFamily="18" charset="0"/>
                              <a:ea typeface="宋体" pitchFamily="2" charset="-122"/>
                              <a:cs typeface="Times New Roman" panose="02020603050405020304" pitchFamily="18" charset="0"/>
                            </a:rPr>
                            <m:t>𝑦</m:t>
                          </m:r>
                        </m:e>
                      </m:groupChr>
                      <m:r>
                        <a:rPr lang="en-US" altLang="zh-CN" i="1">
                          <a:latin typeface="Cambria Math" panose="02040503050406030204" pitchFamily="18" charset="0"/>
                          <a:ea typeface="宋体" pitchFamily="2" charset="-122"/>
                          <a:cs typeface="Times New Roman" panose="02020603050405020304" pitchFamily="18" charset="0"/>
                        </a:rPr>
                        <m:t>)=</m:t>
                      </m:r>
                      <m:rad>
                        <m:radPr>
                          <m:degHide m:val="o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1</m:t>
                              </m:r>
                            </m:num>
                            <m:den>
                              <m:r>
                                <a:rPr lang="en-US" altLang="zh-CN" i="1">
                                  <a:latin typeface="Cambria Math" panose="02040503050406030204" pitchFamily="18" charset="0"/>
                                  <a:ea typeface="宋体" pitchFamily="2" charset="-122"/>
                                  <a:cs typeface="Times New Roman" panose="02020603050405020304" pitchFamily="18" charset="0"/>
                                </a:rPr>
                                <m:t>𝑚</m:t>
                              </m:r>
                            </m:den>
                          </m:f>
                          <m:nary>
                            <m:naryPr>
                              <m:chr m:val="∑"/>
                              <m:limLoc m:val="undOv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=1</m:t>
                              </m:r>
                            </m:sub>
                            <m:sup>
                              <m:r>
                                <a:rPr lang="en-US" altLang="zh-CN" i="1">
                                  <a:latin typeface="Cambria Math" panose="02040503050406030204" pitchFamily="18" charset="0"/>
                                  <a:ea typeface="宋体" pitchFamily="2" charset="-122"/>
                                  <a:cs typeface="Times New Roman" panose="02020603050405020304" pitchFamily="18" charset="0"/>
                                </a:rPr>
                                <m:t>𝑚</m:t>
                              </m:r>
                            </m:sup>
                            <m:e>
                              <m:r>
                                <a:rPr lang="en-US" altLang="zh-CN" i="1">
                                  <a:latin typeface="Cambria Math" panose="02040503050406030204" pitchFamily="18" charset="0"/>
                                  <a:ea typeface="宋体" pitchFamily="2" charset="-122"/>
                                  <a:cs typeface="Times New Roman" panose="02020603050405020304" pitchFamily="18" charset="0"/>
                                </a:rPr>
                                <m:t>(</m:t>
                              </m:r>
                            </m:e>
                          </m:nary>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𝑦</m:t>
                              </m:r>
                            </m:e>
                            <m:sup>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m:t>
                              </m:r>
                            </m:sup>
                          </m:sSup>
                          <m:r>
                            <a:rPr lang="en-US" altLang="zh-CN" i="1">
                              <a:latin typeface="Cambria Math" panose="02040503050406030204" pitchFamily="18" charset="0"/>
                              <a:ea typeface="宋体"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i="1">
                                      <a:latin typeface="Cambria Math" panose="02040503050406030204" pitchFamily="18" charset="0"/>
                                      <a:ea typeface="宋体" pitchFamily="2" charset="-122"/>
                                      <a:cs typeface="Times New Roman" panose="02020603050405020304" pitchFamily="18" charset="0"/>
                                    </a:rPr>
                                    <m:t>𝑦</m:t>
                                  </m:r>
                                </m:e>
                              </m:groupChr>
                            </m:e>
                            <m:sup>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m:t>
                              </m:r>
                            </m:sup>
                          </m:sSup>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m:t>
                              </m:r>
                            </m:e>
                            <m:sup>
                              <m:r>
                                <a:rPr lang="en-US" altLang="zh-CN" i="1">
                                  <a:latin typeface="Cambria Math" panose="02040503050406030204" pitchFamily="18" charset="0"/>
                                  <a:ea typeface="宋体" pitchFamily="2" charset="-122"/>
                                  <a:cs typeface="Times New Roman" panose="02020603050405020304" pitchFamily="18" charset="0"/>
                                </a:rPr>
                                <m:t>2</m:t>
                              </m:r>
                            </m:sup>
                          </m:sSup>
                          <m:r>
                            <m:rPr>
                              <m:nor/>
                            </m:rPr>
                            <a:rPr lang="zh-CN" altLang="zh-CN" dirty="0">
                              <a:latin typeface="Cambria" panose="02040503050406030204" pitchFamily="18" charset="0"/>
                              <a:ea typeface="宋体" pitchFamily="2" charset="-122"/>
                              <a:cs typeface="Times New Roman" panose="02020603050405020304" pitchFamily="18" charset="0"/>
                            </a:rPr>
                            <m:t> </m:t>
                          </m:r>
                        </m:e>
                      </m:rad>
                    </m:oMath>
                  </m:oMathPara>
                </a14:m>
                <a:endParaRPr lang="zh-CN" altLang="zh-CN" dirty="0">
                  <a:latin typeface="Cambria" panose="02040503050406030204" pitchFamily="18" charset="0"/>
                  <a:ea typeface="宋体" pitchFamily="2"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6016187" y="1596739"/>
                <a:ext cx="6096000" cy="1978042"/>
              </a:xfrm>
              <a:prstGeom prst="rect">
                <a:avLst/>
              </a:prstGeom>
              <a:blipFill rotWithShape="1">
                <a:blip r:embed="rId5"/>
                <a:stretch>
                  <a:fillRect l="-3" t="-18" r="3"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73206" y="3722309"/>
                <a:ext cx="6096000" cy="1610954"/>
              </a:xfrm>
              <a:prstGeom prst="rect">
                <a:avLst/>
              </a:prstGeom>
            </p:spPr>
            <p:txBody>
              <a:bodyPr>
                <a:spAutoFit/>
              </a:bodyPr>
              <a:lstStyle/>
              <a:p>
                <a:pPr>
                  <a:spcBef>
                    <a:spcPts val="900"/>
                  </a:spcBef>
                  <a:spcAft>
                    <a:spcPts val="900"/>
                  </a:spcAft>
                </a:pPr>
                <a:r>
                  <a:rPr lang="en-US" altLang="zh-CN" b="1" dirty="0" err="1">
                    <a:solidFill>
                      <a:srgbClr val="FF0000"/>
                    </a:solidFill>
                    <a:latin typeface="+mj-ea"/>
                    <a:ea typeface="+mj-ea"/>
                    <a:cs typeface="Times New Roman" panose="02020603050405020304" pitchFamily="18" charset="0"/>
                  </a:rPr>
                  <a:t>平均绝对误差</a:t>
                </a:r>
                <a:r>
                  <a:rPr lang="en-US" altLang="zh-CN" sz="2000" dirty="0" err="1">
                    <a:solidFill>
                      <a:srgbClr val="FF0000"/>
                    </a:solidFill>
                    <a:latin typeface="+mj-ea"/>
                    <a:ea typeface="+mj-ea"/>
                    <a:cs typeface="Times New Roman" panose="02020603050405020304" pitchFamily="18" charset="0"/>
                  </a:rPr>
                  <a:t>（Mean</a:t>
                </a:r>
                <a:r>
                  <a:rPr lang="en-US" altLang="zh-CN" sz="2000" dirty="0">
                    <a:solidFill>
                      <a:srgbClr val="FF0000"/>
                    </a:solidFill>
                    <a:latin typeface="+mj-ea"/>
                    <a:ea typeface="+mj-ea"/>
                    <a:cs typeface="Times New Roman" panose="02020603050405020304" pitchFamily="18" charset="0"/>
                  </a:rPr>
                  <a:t> Absolute </a:t>
                </a:r>
                <a:r>
                  <a:rPr lang="en-US" altLang="zh-CN" sz="2000" dirty="0" err="1">
                    <a:solidFill>
                      <a:srgbClr val="FF0000"/>
                    </a:solidFill>
                    <a:latin typeface="+mj-ea"/>
                    <a:ea typeface="+mj-ea"/>
                    <a:cs typeface="Times New Roman" panose="02020603050405020304" pitchFamily="18" charset="0"/>
                  </a:rPr>
                  <a:t>Error,MAE</a:t>
                </a:r>
                <a:r>
                  <a:rPr lang="en-US" altLang="zh-CN" sz="2000" dirty="0">
                    <a:solidFill>
                      <a:srgbClr val="FF0000"/>
                    </a:solidFill>
                    <a:latin typeface="+mj-ea"/>
                    <a:ea typeface="+mj-ea"/>
                    <a:cs typeface="Times New Roman" panose="02020603050405020304" pitchFamily="18" charset="0"/>
                  </a:rPr>
                  <a:t>）</a:t>
                </a:r>
                <a:endParaRPr lang="zh-CN" altLang="zh-CN" dirty="0">
                  <a:solidFill>
                    <a:srgbClr val="FF0000"/>
                  </a:solidFill>
                  <a:latin typeface="+mj-ea"/>
                  <a:ea typeface="+mj-ea"/>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𝑀𝐴𝐸</m:t>
                      </m:r>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𝑦</m:t>
                      </m:r>
                      <m:r>
                        <a:rPr lang="en-US" altLang="zh-CN" i="1">
                          <a:latin typeface="Cambria Math" panose="02040503050406030204" pitchFamily="18" charset="0"/>
                          <a:ea typeface="宋体" pitchFamily="2" charset="-122"/>
                          <a:cs typeface="Times New Roman" panose="02020603050405020304" pitchFamily="18" charset="0"/>
                        </a:rPr>
                        <m:t>,</m:t>
                      </m:r>
                      <m:groupChr>
                        <m:groupChrPr>
                          <m:chr m:val="̂"/>
                          <m:pos m:val="top"/>
                          <m:vertJc m:val="bot"/>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i="1">
                              <a:latin typeface="Cambria Math" panose="02040503050406030204" pitchFamily="18" charset="0"/>
                              <a:ea typeface="宋体" pitchFamily="2" charset="-122"/>
                              <a:cs typeface="Times New Roman" panose="02020603050405020304" pitchFamily="18" charset="0"/>
                            </a:rPr>
                            <m:t>𝑦</m:t>
                          </m:r>
                        </m:e>
                      </m:groupChr>
                      <m:r>
                        <a:rPr lang="en-US" altLang="zh-CN" i="1">
                          <a:latin typeface="Cambria Math" panose="02040503050406030204" pitchFamily="18" charset="0"/>
                          <a:ea typeface="宋体"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宋体" pitchFamily="2" charset="-122"/>
                              <a:cs typeface="Times New Roman" panose="02020603050405020304" pitchFamily="18" charset="0"/>
                            </a:rPr>
                            <m:t>1</m:t>
                          </m:r>
                        </m:num>
                        <m:den>
                          <m:r>
                            <a:rPr lang="en-US" altLang="zh-CN" i="1">
                              <a:latin typeface="Cambria Math" panose="02040503050406030204" pitchFamily="18" charset="0"/>
                              <a:ea typeface="宋体" pitchFamily="2" charset="-122"/>
                              <a:cs typeface="Times New Roman" panose="02020603050405020304" pitchFamily="18" charset="0"/>
                            </a:rPr>
                            <m:t>𝑚</m:t>
                          </m:r>
                        </m:den>
                      </m:f>
                      <m:nary>
                        <m:naryPr>
                          <m:chr m:val="∑"/>
                          <m:limLoc m:val="undOv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=1</m:t>
                          </m:r>
                        </m:sub>
                        <m:sup>
                          <m:r>
                            <a:rPr lang="en-US" altLang="zh-CN" i="1">
                              <a:latin typeface="Cambria Math" panose="02040503050406030204" pitchFamily="18" charset="0"/>
                              <a:ea typeface="宋体" pitchFamily="2" charset="-122"/>
                              <a:cs typeface="Times New Roman" panose="02020603050405020304" pitchFamily="18" charset="0"/>
                            </a:rPr>
                            <m:t>𝑛</m:t>
                          </m:r>
                        </m:sup>
                        <m:e>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宋体" pitchFamily="2" charset="-122"/>
                                      <a:cs typeface="Times New Roman" panose="02020603050405020304" pitchFamily="18" charset="0"/>
                                    </a:rPr>
                                    <m:t>𝑦</m:t>
                                  </m:r>
                                </m:e>
                                <m:sup>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m:t>
                                  </m:r>
                                </m:sup>
                              </m:sSup>
                              <m:r>
                                <a:rPr lang="en-US" altLang="zh-CN" i="1">
                                  <a:latin typeface="Cambria Math" panose="02040503050406030204" pitchFamily="18" charset="0"/>
                                  <a:ea typeface="宋体"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i="1">
                                          <a:latin typeface="Cambria Math" panose="02040503050406030204" pitchFamily="18" charset="0"/>
                                          <a:ea typeface="宋体" pitchFamily="2" charset="-122"/>
                                          <a:cs typeface="Times New Roman" panose="02020603050405020304" pitchFamily="18" charset="0"/>
                                        </a:rPr>
                                        <m:t>𝑦</m:t>
                                      </m:r>
                                    </m:e>
                                  </m:groupChr>
                                </m:e>
                                <m:sup>
                                  <m:r>
                                    <a:rPr lang="en-US" altLang="zh-CN" i="1">
                                      <a:latin typeface="Cambria Math" panose="02040503050406030204" pitchFamily="18" charset="0"/>
                                      <a:ea typeface="宋体" pitchFamily="2" charset="-122"/>
                                      <a:cs typeface="Times New Roman" panose="02020603050405020304" pitchFamily="18" charset="0"/>
                                    </a:rPr>
                                    <m:t>(</m:t>
                                  </m:r>
                                  <m:r>
                                    <a:rPr lang="en-US" altLang="zh-CN" i="1">
                                      <a:latin typeface="Cambria Math" panose="02040503050406030204" pitchFamily="18" charset="0"/>
                                      <a:ea typeface="宋体" pitchFamily="2" charset="-122"/>
                                      <a:cs typeface="Times New Roman" panose="02020603050405020304" pitchFamily="18" charset="0"/>
                                    </a:rPr>
                                    <m:t>𝑖</m:t>
                                  </m:r>
                                  <m:r>
                                    <a:rPr lang="en-US" altLang="zh-CN" i="1">
                                      <a:latin typeface="Cambria Math" panose="02040503050406030204" pitchFamily="18" charset="0"/>
                                      <a:ea typeface="宋体" pitchFamily="2" charset="-122"/>
                                      <a:cs typeface="Times New Roman" panose="02020603050405020304" pitchFamily="18" charset="0"/>
                                    </a:rPr>
                                    <m:t>)</m:t>
                                  </m:r>
                                </m:sup>
                              </m:sSup>
                            </m:e>
                          </m:d>
                        </m:e>
                      </m:nary>
                    </m:oMath>
                  </m:oMathPara>
                </a14:m>
                <a:endParaRPr lang="zh-CN" altLang="zh-CN" dirty="0">
                  <a:latin typeface="Cambria" panose="02040503050406030204" pitchFamily="18" charset="0"/>
                  <a:ea typeface="宋体" pitchFamily="2"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573206" y="3722309"/>
                <a:ext cx="6096000" cy="1610954"/>
              </a:xfrm>
              <a:prstGeom prst="rect">
                <a:avLst/>
              </a:prstGeom>
              <a:blipFill rotWithShape="1">
                <a:blip r:embed="rId6"/>
                <a:stretch>
                  <a:fillRect l="-7" t="-36" r="7" b="33"/>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线性回归</a:t>
            </a:r>
            <a:r>
              <a:rPr lang="en-US" altLang="zh-CN" dirty="0">
                <a:solidFill>
                  <a:schemeClr val="tx1"/>
                </a:solidFill>
              </a:rPr>
              <a:t>-</a:t>
            </a:r>
            <a:r>
              <a:rPr lang="zh-CN" altLang="en-US" dirty="0">
                <a:solidFill>
                  <a:schemeClr val="tx1"/>
                </a:solidFill>
              </a:rPr>
              <a:t>符号约定</a:t>
            </a:r>
          </a:p>
        </p:txBody>
      </p:sp>
      <p:graphicFrame>
        <p:nvGraphicFramePr>
          <p:cNvPr id="6" name="表格 5"/>
          <p:cNvGraphicFramePr>
            <a:graphicFrameLocks noGrp="1"/>
          </p:cNvGraphicFramePr>
          <p:nvPr/>
        </p:nvGraphicFramePr>
        <p:xfrm>
          <a:off x="5770728" y="1385268"/>
          <a:ext cx="4985980" cy="2151229"/>
        </p:xfrm>
        <a:graphic>
          <a:graphicData uri="http://schemas.openxmlformats.org/drawingml/2006/table">
            <a:tbl>
              <a:tblPr firstRow="1" firstCol="1" lastRow="1" lastCol="1">
                <a:tableStyleId>{9DCAF9ED-07DC-4A11-8D7F-57B35C25682E}</a:tableStyleId>
              </a:tblPr>
              <a:tblGrid>
                <a:gridCol w="997196">
                  <a:extLst>
                    <a:ext uri="{9D8B030D-6E8A-4147-A177-3AD203B41FA5}">
                      <a16:colId xmlns:a16="http://schemas.microsoft.com/office/drawing/2014/main" val="20000"/>
                    </a:ext>
                  </a:extLst>
                </a:gridCol>
                <a:gridCol w="997196">
                  <a:extLst>
                    <a:ext uri="{9D8B030D-6E8A-4147-A177-3AD203B41FA5}">
                      <a16:colId xmlns:a16="http://schemas.microsoft.com/office/drawing/2014/main" val="20001"/>
                    </a:ext>
                  </a:extLst>
                </a:gridCol>
                <a:gridCol w="997196">
                  <a:extLst>
                    <a:ext uri="{9D8B030D-6E8A-4147-A177-3AD203B41FA5}">
                      <a16:colId xmlns:a16="http://schemas.microsoft.com/office/drawing/2014/main" val="20002"/>
                    </a:ext>
                  </a:extLst>
                </a:gridCol>
                <a:gridCol w="997196">
                  <a:extLst>
                    <a:ext uri="{9D8B030D-6E8A-4147-A177-3AD203B41FA5}">
                      <a16:colId xmlns:a16="http://schemas.microsoft.com/office/drawing/2014/main" val="20003"/>
                    </a:ext>
                  </a:extLst>
                </a:gridCol>
                <a:gridCol w="997196">
                  <a:extLst>
                    <a:ext uri="{9D8B030D-6E8A-4147-A177-3AD203B41FA5}">
                      <a16:colId xmlns:a16="http://schemas.microsoft.com/office/drawing/2014/main" val="20004"/>
                    </a:ext>
                  </a:extLst>
                </a:gridCol>
              </a:tblGrid>
              <a:tr h="543854">
                <a:tc>
                  <a:txBody>
                    <a:bodyPr/>
                    <a:lstStyle/>
                    <a:p>
                      <a:pPr algn="ctr">
                        <a:spcBef>
                          <a:spcPts val="180"/>
                        </a:spcBef>
                        <a:spcAft>
                          <a:spcPts val="180"/>
                        </a:spcAft>
                      </a:pPr>
                      <a:r>
                        <a:rPr lang="en-US" sz="1600" dirty="0" err="1">
                          <a:effectLst/>
                          <a:latin typeface="+mj-ea"/>
                          <a:ea typeface="+mj-ea"/>
                        </a:rPr>
                        <a:t>建筑面积</a:t>
                      </a:r>
                      <a:endParaRPr lang="zh-CN" sz="1600" dirty="0">
                        <a:effectLst/>
                        <a:latin typeface="+mj-ea"/>
                        <a:ea typeface="+mj-ea"/>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600" dirty="0" err="1">
                          <a:effectLst/>
                          <a:latin typeface="+mj-ea"/>
                          <a:ea typeface="+mj-ea"/>
                        </a:rPr>
                        <a:t>总层数</a:t>
                      </a:r>
                      <a:endParaRPr lang="zh-CN" sz="1600" dirty="0">
                        <a:effectLst/>
                        <a:latin typeface="+mj-ea"/>
                        <a:ea typeface="+mj-ea"/>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600" dirty="0" err="1">
                          <a:effectLst/>
                          <a:latin typeface="+mj-ea"/>
                          <a:ea typeface="+mj-ea"/>
                        </a:rPr>
                        <a:t>楼层</a:t>
                      </a:r>
                      <a:endParaRPr lang="zh-CN" sz="1600" dirty="0">
                        <a:effectLst/>
                        <a:latin typeface="+mj-ea"/>
                        <a:ea typeface="+mj-ea"/>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600" dirty="0" err="1">
                          <a:effectLst/>
                          <a:latin typeface="+mj-ea"/>
                          <a:ea typeface="+mj-ea"/>
                        </a:rPr>
                        <a:t>实用面积</a:t>
                      </a:r>
                      <a:endParaRPr lang="zh-CN" sz="1600" dirty="0">
                        <a:effectLst/>
                        <a:latin typeface="+mj-ea"/>
                        <a:ea typeface="+mj-ea"/>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600" dirty="0" err="1">
                          <a:effectLst/>
                          <a:latin typeface="+mj-ea"/>
                          <a:ea typeface="+mj-ea"/>
                        </a:rPr>
                        <a:t>房价</a:t>
                      </a:r>
                      <a:endParaRPr lang="zh-CN" sz="1600" dirty="0">
                        <a:effectLst/>
                        <a:latin typeface="+mj-ea"/>
                        <a:ea typeface="+mj-ea"/>
                        <a:cs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r h="321475">
                <a:tc>
                  <a:txBody>
                    <a:bodyPr/>
                    <a:lstStyle/>
                    <a:p>
                      <a:pPr algn="ctr">
                        <a:spcBef>
                          <a:spcPts val="180"/>
                        </a:spcBef>
                        <a:spcAft>
                          <a:spcPts val="180"/>
                        </a:spcAft>
                      </a:pPr>
                      <a:r>
                        <a:rPr lang="en-US" sz="1800" dirty="0">
                          <a:effectLst/>
                        </a:rPr>
                        <a:t>143.7</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31</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10</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105</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36200</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1475">
                <a:tc>
                  <a:txBody>
                    <a:bodyPr/>
                    <a:lstStyle/>
                    <a:p>
                      <a:pPr algn="ctr">
                        <a:spcBef>
                          <a:spcPts val="180"/>
                        </a:spcBef>
                        <a:spcAft>
                          <a:spcPts val="180"/>
                        </a:spcAft>
                      </a:pPr>
                      <a:r>
                        <a:rPr lang="en-US" sz="1800" dirty="0">
                          <a:effectLst/>
                        </a:rPr>
                        <a:t>162.2</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31</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8</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118</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37000</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1475">
                <a:tc>
                  <a:txBody>
                    <a:bodyPr/>
                    <a:lstStyle/>
                    <a:p>
                      <a:pPr algn="ctr">
                        <a:spcBef>
                          <a:spcPts val="180"/>
                        </a:spcBef>
                        <a:spcAft>
                          <a:spcPts val="180"/>
                        </a:spcAft>
                      </a:pPr>
                      <a:r>
                        <a:rPr lang="en-US" sz="1800">
                          <a:effectLst/>
                        </a:rPr>
                        <a:t>199.5</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10</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10</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170</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42500</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1475">
                <a:tc>
                  <a:txBody>
                    <a:bodyPr/>
                    <a:lstStyle/>
                    <a:p>
                      <a:pPr algn="ctr">
                        <a:spcBef>
                          <a:spcPts val="180"/>
                        </a:spcBef>
                        <a:spcAft>
                          <a:spcPts val="180"/>
                        </a:spcAft>
                      </a:pPr>
                      <a:r>
                        <a:rPr lang="en-US" sz="1800" dirty="0">
                          <a:effectLst/>
                        </a:rPr>
                        <a:t>96.5</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31</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13</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74</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31200</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21475">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a:t>
                      </a:r>
                      <a:endParaRPr lang="zh-CN" sz="1800" dirty="0">
                        <a:effectLst/>
                        <a:latin typeface="Cambria" panose="02040503050406030204" pitchFamily="18"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8" name="矩形 7"/>
              <p:cNvSpPr/>
              <p:nvPr/>
            </p:nvSpPr>
            <p:spPr>
              <a:xfrm>
                <a:off x="587541" y="1335398"/>
                <a:ext cx="4626590" cy="4939814"/>
              </a:xfrm>
              <a:prstGeom prst="rect">
                <a:avLst/>
              </a:prstGeom>
            </p:spPr>
            <p:txBody>
              <a:bodyPr wrap="square">
                <a:spAutoFit/>
              </a:bodyPr>
              <a:lstStyle/>
              <a:p>
                <a:pPr>
                  <a:lnSpc>
                    <a:spcPts val="2800"/>
                  </a:lnSpc>
                  <a:spcBef>
                    <a:spcPts val="900"/>
                  </a:spcBef>
                  <a:spcAft>
                    <a:spcPts val="900"/>
                  </a:spcAft>
                </a:pPr>
                <a14:m>
                  <m:oMath xmlns:m="http://schemas.openxmlformats.org/officeDocument/2006/math">
                    <m:r>
                      <a:rPr lang="en-US" altLang="zh-CN" sz="2800" i="1" smtClean="0">
                        <a:solidFill>
                          <a:srgbClr val="FF0000"/>
                        </a:solidFill>
                        <a:latin typeface="Cambria Math" panose="02040503050406030204" pitchFamily="18" charset="0"/>
                        <a:ea typeface="+mj-ea"/>
                        <a:cs typeface="Times New Roman" panose="02020603050405020304" pitchFamily="18" charset="0"/>
                      </a:rPr>
                      <m:t>𝑚</m:t>
                    </m:r>
                  </m:oMath>
                </a14:m>
                <a:r>
                  <a:rPr lang="en-US" altLang="zh-CN" sz="2800" dirty="0">
                    <a:latin typeface="+mj-ea"/>
                    <a:ea typeface="+mj-ea"/>
                    <a:cs typeface="Times New Roman" panose="02020603050405020304" pitchFamily="18" charset="0"/>
                  </a:rPr>
                  <a:t> </a:t>
                </a:r>
                <a:r>
                  <a:rPr lang="en-US" altLang="zh-CN" dirty="0">
                    <a:latin typeface="+mj-ea"/>
                    <a:ea typeface="+mj-ea"/>
                    <a:cs typeface="Times New Roman" panose="02020603050405020304" pitchFamily="18" charset="0"/>
                  </a:rPr>
                  <a:t>代表训练集中</a:t>
                </a:r>
                <a:r>
                  <a:rPr lang="zh-CN" altLang="en-US" dirty="0">
                    <a:latin typeface="+mj-ea"/>
                    <a:ea typeface="+mj-ea"/>
                    <a:cs typeface="Times New Roman" panose="02020603050405020304" pitchFamily="18" charset="0"/>
                  </a:rPr>
                  <a:t>样本</a:t>
                </a:r>
                <a:r>
                  <a:rPr lang="en-US" altLang="zh-CN" dirty="0" err="1">
                    <a:latin typeface="+mj-ea"/>
                    <a:ea typeface="+mj-ea"/>
                    <a:cs typeface="Times New Roman" panose="02020603050405020304" pitchFamily="18" charset="0"/>
                  </a:rPr>
                  <a:t>的数量</a:t>
                </a:r>
                <a:endParaRPr lang="en-US" altLang="zh-CN"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b="0" i="1" smtClean="0">
                        <a:solidFill>
                          <a:srgbClr val="FF0000"/>
                        </a:solidFill>
                        <a:latin typeface="Cambria Math" panose="02040503050406030204" pitchFamily="18" charset="0"/>
                        <a:ea typeface="+mj-ea"/>
                        <a:cs typeface="Times New Roman" panose="02020603050405020304" pitchFamily="18" charset="0"/>
                      </a:rPr>
                      <m:t>𝑛</m:t>
                    </m:r>
                  </m:oMath>
                </a14:m>
                <a:r>
                  <a:rPr lang="en-US" altLang="zh-CN" dirty="0">
                    <a:latin typeface="+mj-ea"/>
                    <a:ea typeface="+mj-ea"/>
                    <a:cs typeface="Times New Roman" panose="02020603050405020304" pitchFamily="18" charset="0"/>
                  </a:rPr>
                  <a:t> </a:t>
                </a:r>
                <a:r>
                  <a:rPr lang="en-US" altLang="zh-CN" dirty="0" err="1">
                    <a:latin typeface="+mj-ea"/>
                    <a:ea typeface="+mj-ea"/>
                    <a:cs typeface="Times New Roman" panose="02020603050405020304" pitchFamily="18" charset="0"/>
                  </a:rPr>
                  <a:t>代表</a:t>
                </a:r>
                <a:r>
                  <a:rPr lang="zh-CN" altLang="en-US" dirty="0">
                    <a:latin typeface="+mj-ea"/>
                    <a:ea typeface="+mj-ea"/>
                    <a:cs typeface="Times New Roman" panose="02020603050405020304" pitchFamily="18" charset="0"/>
                  </a:rPr>
                  <a:t>特征</a:t>
                </a:r>
                <a:r>
                  <a:rPr lang="en-US" altLang="zh-CN" dirty="0" err="1">
                    <a:latin typeface="+mj-ea"/>
                    <a:ea typeface="+mj-ea"/>
                    <a:cs typeface="Times New Roman" panose="02020603050405020304" pitchFamily="18" charset="0"/>
                  </a:rPr>
                  <a:t>的数量</a:t>
                </a:r>
                <a:endParaRPr lang="zh-CN" altLang="zh-CN"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i="1" smtClean="0">
                        <a:solidFill>
                          <a:srgbClr val="FF0000"/>
                        </a:solidFill>
                        <a:latin typeface="Cambria Math" panose="02040503050406030204" pitchFamily="18" charset="0"/>
                        <a:ea typeface="+mj-ea"/>
                        <a:cs typeface="Times New Roman" panose="02020603050405020304" pitchFamily="18" charset="0"/>
                      </a:rPr>
                      <m:t>𝑥</m:t>
                    </m:r>
                  </m:oMath>
                </a14:m>
                <a:r>
                  <a:rPr lang="en-US" altLang="zh-CN" sz="2800" dirty="0">
                    <a:latin typeface="+mj-ea"/>
                    <a:ea typeface="+mj-ea"/>
                    <a:cs typeface="Times New Roman" panose="02020603050405020304" pitchFamily="18" charset="0"/>
                  </a:rPr>
                  <a:t> </a:t>
                </a:r>
                <a:r>
                  <a:rPr lang="en-US" altLang="zh-CN" dirty="0" err="1">
                    <a:latin typeface="+mj-ea"/>
                    <a:ea typeface="+mj-ea"/>
                    <a:cs typeface="Times New Roman" panose="02020603050405020304" pitchFamily="18" charset="0"/>
                  </a:rPr>
                  <a:t>代表特征</a:t>
                </a:r>
                <a:r>
                  <a:rPr lang="en-US" altLang="zh-CN" dirty="0">
                    <a:latin typeface="+mj-ea"/>
                    <a:ea typeface="+mj-ea"/>
                    <a:cs typeface="Times New Roman" panose="02020603050405020304" pitchFamily="18" charset="0"/>
                  </a:rPr>
                  <a:t>/</a:t>
                </a:r>
                <a:r>
                  <a:rPr lang="en-US" altLang="zh-CN" dirty="0" err="1">
                    <a:latin typeface="+mj-ea"/>
                    <a:ea typeface="+mj-ea"/>
                    <a:cs typeface="Times New Roman" panose="02020603050405020304" pitchFamily="18" charset="0"/>
                  </a:rPr>
                  <a:t>输入变量</a:t>
                </a:r>
                <a:endParaRPr lang="zh-CN" altLang="zh-CN"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i="1" smtClean="0">
                        <a:solidFill>
                          <a:srgbClr val="FF0000"/>
                        </a:solidFill>
                        <a:latin typeface="Cambria Math" panose="02040503050406030204" pitchFamily="18" charset="0"/>
                        <a:ea typeface="+mj-ea"/>
                        <a:cs typeface="Times New Roman" panose="02020603050405020304" pitchFamily="18" charset="0"/>
                      </a:rPr>
                      <m:t>𝑦</m:t>
                    </m:r>
                  </m:oMath>
                </a14:m>
                <a:r>
                  <a:rPr lang="en-US" altLang="zh-CN" sz="2800" dirty="0">
                    <a:solidFill>
                      <a:srgbClr val="FF0000"/>
                    </a:solidFill>
                    <a:latin typeface="+mj-ea"/>
                    <a:ea typeface="+mj-ea"/>
                    <a:cs typeface="Times New Roman" panose="02020603050405020304" pitchFamily="18" charset="0"/>
                  </a:rPr>
                  <a:t> </a:t>
                </a:r>
                <a:r>
                  <a:rPr lang="en-US" altLang="zh-CN" dirty="0" err="1">
                    <a:latin typeface="+mj-ea"/>
                    <a:ea typeface="+mj-ea"/>
                    <a:cs typeface="Times New Roman" panose="02020603050405020304" pitchFamily="18" charset="0"/>
                  </a:rPr>
                  <a:t>代表目标变量</a:t>
                </a:r>
                <a:r>
                  <a:rPr lang="en-US" altLang="zh-CN" dirty="0">
                    <a:latin typeface="+mj-ea"/>
                    <a:ea typeface="+mj-ea"/>
                    <a:cs typeface="Times New Roman" panose="02020603050405020304" pitchFamily="18" charset="0"/>
                  </a:rPr>
                  <a:t>/</a:t>
                </a:r>
                <a:r>
                  <a:rPr lang="en-US" altLang="zh-CN" dirty="0" err="1">
                    <a:latin typeface="+mj-ea"/>
                    <a:ea typeface="+mj-ea"/>
                    <a:cs typeface="Times New Roman" panose="02020603050405020304" pitchFamily="18" charset="0"/>
                  </a:rPr>
                  <a:t>输出变量</a:t>
                </a:r>
                <a:endParaRPr lang="zh-CN" altLang="zh-CN"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d>
                      <m:dPr>
                        <m:ctrlPr>
                          <a:rPr lang="zh-CN" altLang="zh-CN" sz="2800" i="1" smtClean="0">
                            <a:solidFill>
                              <a:srgbClr val="FF0000"/>
                            </a:solidFill>
                            <a:latin typeface="Cambria Math" panose="02040503050406030204" pitchFamily="18" charset="0"/>
                            <a:ea typeface="+mj-ea"/>
                            <a:cs typeface="Times New Roman" panose="02020603050405020304" pitchFamily="18" charset="0"/>
                          </a:rPr>
                        </m:ctrlPr>
                      </m:dPr>
                      <m:e>
                        <m:r>
                          <a:rPr lang="en-US" altLang="zh-CN" sz="2800" i="1">
                            <a:solidFill>
                              <a:srgbClr val="FF0000"/>
                            </a:solidFill>
                            <a:latin typeface="Cambria Math" panose="02040503050406030204" pitchFamily="18" charset="0"/>
                            <a:ea typeface="+mj-ea"/>
                            <a:cs typeface="Times New Roman" panose="02020603050405020304" pitchFamily="18" charset="0"/>
                          </a:rPr>
                          <m:t>𝑥</m:t>
                        </m:r>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i="1">
                            <a:solidFill>
                              <a:srgbClr val="FF0000"/>
                            </a:solidFill>
                            <a:latin typeface="Cambria Math" panose="02040503050406030204" pitchFamily="18" charset="0"/>
                            <a:ea typeface="+mj-ea"/>
                            <a:cs typeface="Times New Roman" panose="02020603050405020304" pitchFamily="18" charset="0"/>
                          </a:rPr>
                          <m:t>𝑦</m:t>
                        </m:r>
                      </m:e>
                    </m:d>
                  </m:oMath>
                </a14:m>
                <a:r>
                  <a:rPr lang="en-US" altLang="zh-CN" dirty="0">
                    <a:latin typeface="+mj-ea"/>
                    <a:ea typeface="+mj-ea"/>
                    <a:cs typeface="Times New Roman" panose="02020603050405020304" pitchFamily="18" charset="0"/>
                  </a:rPr>
                  <a:t> </a:t>
                </a:r>
                <a:r>
                  <a:rPr lang="en-US" altLang="zh-CN" dirty="0" err="1">
                    <a:latin typeface="+mj-ea"/>
                    <a:ea typeface="+mj-ea"/>
                    <a:cs typeface="Times New Roman" panose="02020603050405020304" pitchFamily="18" charset="0"/>
                  </a:rPr>
                  <a:t>代表训练集中的样本</a:t>
                </a:r>
                <a:endParaRPr lang="zh-CN" altLang="zh-CN"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i="1" smtClean="0">
                        <a:solidFill>
                          <a:srgbClr val="FF0000"/>
                        </a:solidFill>
                        <a:latin typeface="Cambria Math" panose="02040503050406030204" pitchFamily="18" charset="0"/>
                        <a:ea typeface="+mj-ea"/>
                        <a:cs typeface="Times New Roman" panose="02020603050405020304" pitchFamily="18" charset="0"/>
                      </a:rPr>
                      <m:t>(</m:t>
                    </m:r>
                    <m:sSup>
                      <m:sSupPr>
                        <m:ctrlPr>
                          <a:rPr lang="zh-CN" altLang="zh-CN" sz="2800" i="1">
                            <a:solidFill>
                              <a:srgbClr val="FF0000"/>
                            </a:solidFill>
                            <a:latin typeface="Cambria Math" panose="02040503050406030204" pitchFamily="18" charset="0"/>
                            <a:ea typeface="+mj-ea"/>
                            <a:cs typeface="Times New Roman" panose="02020603050405020304" pitchFamily="18" charset="0"/>
                          </a:rPr>
                        </m:ctrlPr>
                      </m:sSupPr>
                      <m:e>
                        <m:r>
                          <a:rPr lang="en-US" altLang="zh-CN" sz="2800" i="1">
                            <a:solidFill>
                              <a:srgbClr val="FF0000"/>
                            </a:solidFill>
                            <a:latin typeface="Cambria Math" panose="02040503050406030204" pitchFamily="18" charset="0"/>
                            <a:ea typeface="+mj-ea"/>
                            <a:cs typeface="Times New Roman" panose="02020603050405020304" pitchFamily="18" charset="0"/>
                          </a:rPr>
                          <m:t>𝑥</m:t>
                        </m:r>
                      </m:e>
                      <m:sup>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i="1">
                            <a:solidFill>
                              <a:srgbClr val="FF0000"/>
                            </a:solidFill>
                            <a:latin typeface="Cambria Math" panose="02040503050406030204" pitchFamily="18" charset="0"/>
                            <a:ea typeface="+mj-ea"/>
                            <a:cs typeface="Times New Roman" panose="02020603050405020304" pitchFamily="18" charset="0"/>
                          </a:rPr>
                          <m:t>𝑖</m:t>
                        </m:r>
                        <m:r>
                          <a:rPr lang="en-US" altLang="zh-CN" sz="2800" i="1">
                            <a:solidFill>
                              <a:srgbClr val="FF0000"/>
                            </a:solidFill>
                            <a:latin typeface="Cambria Math" panose="02040503050406030204" pitchFamily="18" charset="0"/>
                            <a:ea typeface="+mj-ea"/>
                            <a:cs typeface="Times New Roman" panose="02020603050405020304" pitchFamily="18" charset="0"/>
                          </a:rPr>
                          <m:t>)</m:t>
                        </m:r>
                      </m:sup>
                    </m:sSup>
                    <m:r>
                      <a:rPr lang="en-US" altLang="zh-CN" sz="2800" i="1">
                        <a:solidFill>
                          <a:srgbClr val="FF0000"/>
                        </a:solidFill>
                        <a:latin typeface="Cambria Math" panose="02040503050406030204" pitchFamily="18" charset="0"/>
                        <a:ea typeface="+mj-ea"/>
                        <a:cs typeface="Times New Roman" panose="02020603050405020304" pitchFamily="18" charset="0"/>
                      </a:rPr>
                      <m:t>,</m:t>
                    </m:r>
                    <m:sSup>
                      <m:sSupPr>
                        <m:ctrlPr>
                          <a:rPr lang="zh-CN" altLang="zh-CN" sz="2800" i="1">
                            <a:solidFill>
                              <a:srgbClr val="FF0000"/>
                            </a:solidFill>
                            <a:latin typeface="Cambria Math" panose="02040503050406030204" pitchFamily="18" charset="0"/>
                            <a:ea typeface="+mj-ea"/>
                            <a:cs typeface="Times New Roman" panose="02020603050405020304" pitchFamily="18" charset="0"/>
                          </a:rPr>
                        </m:ctrlPr>
                      </m:sSupPr>
                      <m:e>
                        <m:r>
                          <a:rPr lang="en-US" altLang="zh-CN" sz="2800" i="1">
                            <a:solidFill>
                              <a:srgbClr val="FF0000"/>
                            </a:solidFill>
                            <a:latin typeface="Cambria Math" panose="02040503050406030204" pitchFamily="18" charset="0"/>
                            <a:ea typeface="+mj-ea"/>
                            <a:cs typeface="Times New Roman" panose="02020603050405020304" pitchFamily="18" charset="0"/>
                          </a:rPr>
                          <m:t>𝑦</m:t>
                        </m:r>
                      </m:e>
                      <m:sup>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i="1">
                            <a:solidFill>
                              <a:srgbClr val="FF0000"/>
                            </a:solidFill>
                            <a:latin typeface="Cambria Math" panose="02040503050406030204" pitchFamily="18" charset="0"/>
                            <a:ea typeface="+mj-ea"/>
                            <a:cs typeface="Times New Roman" panose="02020603050405020304" pitchFamily="18" charset="0"/>
                          </a:rPr>
                          <m:t>𝑖</m:t>
                        </m:r>
                        <m:r>
                          <a:rPr lang="en-US" altLang="zh-CN" sz="2800" i="1">
                            <a:solidFill>
                              <a:srgbClr val="FF0000"/>
                            </a:solidFill>
                            <a:latin typeface="Cambria Math" panose="02040503050406030204" pitchFamily="18" charset="0"/>
                            <a:ea typeface="+mj-ea"/>
                            <a:cs typeface="Times New Roman" panose="02020603050405020304" pitchFamily="18" charset="0"/>
                          </a:rPr>
                          <m:t>)</m:t>
                        </m:r>
                      </m:sup>
                    </m:sSup>
                    <m:r>
                      <a:rPr lang="en-US" altLang="zh-CN" sz="2800" i="1">
                        <a:solidFill>
                          <a:srgbClr val="FF0000"/>
                        </a:solidFill>
                        <a:latin typeface="Cambria Math" panose="02040503050406030204" pitchFamily="18" charset="0"/>
                        <a:ea typeface="+mj-ea"/>
                        <a:cs typeface="Times New Roman" panose="02020603050405020304" pitchFamily="18" charset="0"/>
                      </a:rPr>
                      <m:t>)</m:t>
                    </m:r>
                  </m:oMath>
                </a14:m>
                <a:r>
                  <a:rPr lang="en-US" altLang="zh-CN" sz="2800" dirty="0">
                    <a:solidFill>
                      <a:srgbClr val="FF0000"/>
                    </a:solidFill>
                    <a:latin typeface="+mj-ea"/>
                    <a:ea typeface="+mj-ea"/>
                    <a:cs typeface="Times New Roman" panose="02020603050405020304" pitchFamily="18" charset="0"/>
                  </a:rPr>
                  <a:t> </a:t>
                </a:r>
                <a:r>
                  <a:rPr lang="en-US" altLang="zh-CN" dirty="0" err="1">
                    <a:latin typeface="+mj-ea"/>
                    <a:ea typeface="+mj-ea"/>
                    <a:cs typeface="Times New Roman" panose="02020603050405020304" pitchFamily="18" charset="0"/>
                  </a:rPr>
                  <a:t>代表第</a:t>
                </a:r>
                <a14:m>
                  <m:oMath xmlns:m="http://schemas.openxmlformats.org/officeDocument/2006/math">
                    <m:r>
                      <a:rPr lang="en-US" altLang="zh-CN" i="1" smtClean="0">
                        <a:solidFill>
                          <a:srgbClr val="FF0000"/>
                        </a:solidFill>
                        <a:latin typeface="Cambria Math" panose="02040503050406030204" pitchFamily="18" charset="0"/>
                        <a:ea typeface="+mj-ea"/>
                        <a:cs typeface="Times New Roman" panose="02020603050405020304" pitchFamily="18" charset="0"/>
                      </a:rPr>
                      <m:t>𝑖</m:t>
                    </m:r>
                  </m:oMath>
                </a14:m>
                <a:r>
                  <a:rPr lang="en-US" altLang="zh-CN" dirty="0" err="1">
                    <a:latin typeface="+mj-ea"/>
                    <a:ea typeface="+mj-ea"/>
                    <a:cs typeface="Times New Roman" panose="02020603050405020304" pitchFamily="18" charset="0"/>
                  </a:rPr>
                  <a:t>个观察样本</a:t>
                </a:r>
                <a:endParaRPr lang="zh-CN" altLang="zh-CN"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i="1" smtClean="0">
                        <a:solidFill>
                          <a:srgbClr val="FF0000"/>
                        </a:solidFill>
                        <a:latin typeface="Cambria Math" panose="02040503050406030204" pitchFamily="18" charset="0"/>
                        <a:ea typeface="+mj-ea"/>
                        <a:cs typeface="Times New Roman" panose="02020603050405020304" pitchFamily="18" charset="0"/>
                      </a:rPr>
                      <m:t>h</m:t>
                    </m:r>
                  </m:oMath>
                </a14:m>
                <a:r>
                  <a:rPr lang="en-US" altLang="zh-CN" sz="2800" dirty="0">
                    <a:solidFill>
                      <a:srgbClr val="FF0000"/>
                    </a:solidFill>
                    <a:latin typeface="+mj-ea"/>
                    <a:ea typeface="+mj-ea"/>
                    <a:cs typeface="Times New Roman" panose="02020603050405020304" pitchFamily="18" charset="0"/>
                  </a:rPr>
                  <a:t> </a:t>
                </a:r>
                <a:r>
                  <a:rPr lang="en-US" altLang="zh-CN" dirty="0" err="1">
                    <a:latin typeface="+mj-ea"/>
                    <a:ea typeface="+mj-ea"/>
                    <a:cs typeface="Times New Roman" panose="02020603050405020304" pitchFamily="18" charset="0"/>
                  </a:rPr>
                  <a:t>代表学习算法的解决方案或函数也称为假设（</a:t>
                </a:r>
                <a:r>
                  <a:rPr lang="en-US" altLang="zh-CN" b="1" dirty="0" err="1">
                    <a:latin typeface="+mj-ea"/>
                    <a:ea typeface="+mj-ea"/>
                    <a:cs typeface="Times New Roman" panose="02020603050405020304" pitchFamily="18" charset="0"/>
                  </a:rPr>
                  <a:t>hypothesis</a:t>
                </a:r>
                <a:r>
                  <a:rPr lang="en-US" altLang="zh-CN" dirty="0">
                    <a:latin typeface="+mj-ea"/>
                    <a:ea typeface="+mj-ea"/>
                    <a:cs typeface="Times New Roman" panose="02020603050405020304" pitchFamily="18" charset="0"/>
                  </a:rPr>
                  <a:t>）</a:t>
                </a:r>
                <a:endParaRPr lang="zh-CN" altLang="zh-CN"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groupChr>
                      <m:groupChrPr>
                        <m:chr m:val="̂"/>
                        <m:pos m:val="top"/>
                        <m:vertJc m:val="bot"/>
                        <m:ctrlPr>
                          <a:rPr lang="zh-CN" altLang="zh-CN" sz="2800" i="1" smtClean="0">
                            <a:solidFill>
                              <a:srgbClr val="FF0000"/>
                            </a:solidFill>
                            <a:latin typeface="Cambria Math" panose="02040503050406030204" pitchFamily="18" charset="0"/>
                            <a:ea typeface="+mj-ea"/>
                            <a:cs typeface="Times New Roman" panose="02020603050405020304" pitchFamily="18" charset="0"/>
                          </a:rPr>
                        </m:ctrlPr>
                      </m:groupChrPr>
                      <m:e>
                        <m:r>
                          <a:rPr lang="en-US" altLang="zh-CN" sz="2800" i="1">
                            <a:solidFill>
                              <a:srgbClr val="FF0000"/>
                            </a:solidFill>
                            <a:latin typeface="Cambria Math" panose="02040503050406030204" pitchFamily="18" charset="0"/>
                            <a:ea typeface="+mj-ea"/>
                            <a:cs typeface="Times New Roman" panose="02020603050405020304" pitchFamily="18" charset="0"/>
                          </a:rPr>
                          <m:t>𝑦</m:t>
                        </m:r>
                      </m:e>
                    </m:groupChr>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i="1">
                        <a:solidFill>
                          <a:srgbClr val="FF0000"/>
                        </a:solidFill>
                        <a:latin typeface="Cambria Math" panose="02040503050406030204" pitchFamily="18" charset="0"/>
                        <a:ea typeface="+mj-ea"/>
                        <a:cs typeface="Times New Roman" panose="02020603050405020304" pitchFamily="18" charset="0"/>
                      </a:rPr>
                      <m:t>h</m:t>
                    </m:r>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i="1">
                        <a:solidFill>
                          <a:srgbClr val="FF0000"/>
                        </a:solidFill>
                        <a:latin typeface="Cambria Math" panose="02040503050406030204" pitchFamily="18" charset="0"/>
                        <a:ea typeface="+mj-ea"/>
                        <a:cs typeface="Times New Roman" panose="02020603050405020304" pitchFamily="18" charset="0"/>
                      </a:rPr>
                      <m:t>𝑥</m:t>
                    </m:r>
                    <m:r>
                      <a:rPr lang="en-US" altLang="zh-CN" sz="2800" i="1">
                        <a:solidFill>
                          <a:srgbClr val="FF0000"/>
                        </a:solidFill>
                        <a:latin typeface="Cambria Math" panose="02040503050406030204" pitchFamily="18" charset="0"/>
                        <a:ea typeface="+mj-ea"/>
                        <a:cs typeface="Times New Roman" panose="02020603050405020304" pitchFamily="18" charset="0"/>
                      </a:rPr>
                      <m:t>)</m:t>
                    </m:r>
                  </m:oMath>
                </a14:m>
                <a:r>
                  <a:rPr lang="en-US" altLang="zh-CN" sz="2800" dirty="0">
                    <a:latin typeface="+mj-ea"/>
                    <a:ea typeface="+mj-ea"/>
                    <a:cs typeface="Times New Roman" panose="02020603050405020304" pitchFamily="18" charset="0"/>
                  </a:rPr>
                  <a:t>,</a:t>
                </a:r>
                <a:r>
                  <a:rPr lang="en-US" altLang="zh-CN" dirty="0" err="1">
                    <a:latin typeface="+mj-ea"/>
                    <a:ea typeface="+mj-ea"/>
                    <a:cs typeface="Times New Roman" panose="02020603050405020304" pitchFamily="18" charset="0"/>
                  </a:rPr>
                  <a:t>代表预测的值</a:t>
                </a:r>
                <a:endParaRPr lang="zh-CN" altLang="zh-CN" dirty="0">
                  <a:latin typeface="+mj-ea"/>
                  <a:ea typeface="+mj-ea"/>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587541" y="1335398"/>
                <a:ext cx="4626590" cy="4939814"/>
              </a:xfrm>
              <a:prstGeom prst="rect">
                <a:avLst/>
              </a:prstGeom>
              <a:blipFill rotWithShape="1">
                <a:blip r:embed="rId3"/>
                <a:stretch>
                  <a:fillRect l="-4" t="-1118" r="3"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244356" y="3541379"/>
                <a:ext cx="6165172" cy="1607171"/>
              </a:xfrm>
              <a:prstGeom prst="rect">
                <a:avLst/>
              </a:prstGeom>
            </p:spPr>
            <p:txBody>
              <a:bodyPr wrap="square">
                <a:spAutoFit/>
              </a:bodyPr>
              <a:lstStyle/>
              <a:p>
                <a:pPr indent="266700" algn="just">
                  <a:lnSpc>
                    <a:spcPct val="150000"/>
                  </a:lnSpc>
                  <a:spcAft>
                    <a:spcPts val="0"/>
                  </a:spcAft>
                </a:pPr>
                <a14:m>
                  <m:oMath xmlns:m="http://schemas.openxmlformats.org/officeDocument/2006/math">
                    <m:sSup>
                      <m:sSupPr>
                        <m:ctrlPr>
                          <a:rPr lang="zh-CN" altLang="zh-CN" i="1" kern="100" smtClean="0">
                            <a:solidFill>
                              <a:srgbClr val="FF0000"/>
                            </a:solidFill>
                            <a:latin typeface="Cambria Math" panose="02040503050406030204" pitchFamily="18" charset="0"/>
                            <a:ea typeface="+mj-ea"/>
                          </a:rPr>
                        </m:ctrlPr>
                      </m:sSupPr>
                      <m:e>
                        <m:r>
                          <a:rPr lang="en-US" altLang="zh-CN" i="1" kern="100">
                            <a:solidFill>
                              <a:srgbClr val="FF0000"/>
                            </a:solidFill>
                            <a:latin typeface="Cambria Math" panose="02040503050406030204" pitchFamily="18" charset="0"/>
                            <a:ea typeface="+mj-ea"/>
                          </a:rPr>
                          <m:t>𝑥</m:t>
                        </m:r>
                      </m:e>
                      <m:sup>
                        <m:d>
                          <m:dPr>
                            <m:ctrlPr>
                              <a:rPr lang="zh-CN" altLang="zh-CN" i="1" kern="100">
                                <a:solidFill>
                                  <a:srgbClr val="FF0000"/>
                                </a:solidFill>
                                <a:latin typeface="Cambria Math" panose="02040503050406030204" pitchFamily="18" charset="0"/>
                                <a:ea typeface="+mj-ea"/>
                              </a:rPr>
                            </m:ctrlPr>
                          </m:dPr>
                          <m:e>
                            <m:r>
                              <a:rPr lang="en-US" altLang="zh-CN" i="1" kern="100">
                                <a:solidFill>
                                  <a:srgbClr val="FF0000"/>
                                </a:solidFill>
                                <a:latin typeface="Cambria Math" panose="02040503050406030204" pitchFamily="18" charset="0"/>
                                <a:ea typeface="+mj-ea"/>
                              </a:rPr>
                              <m:t>𝑖</m:t>
                            </m:r>
                          </m:e>
                        </m:d>
                      </m:sup>
                    </m:sSup>
                  </m:oMath>
                </a14:m>
                <a:r>
                  <a:rPr lang="zh-CN" altLang="zh-CN" kern="100" dirty="0">
                    <a:latin typeface="+mj-ea"/>
                    <a:ea typeface="+mj-ea"/>
                  </a:rPr>
                  <a:t>是特征矩阵中的第</a:t>
                </a:r>
                <a14:m>
                  <m:oMath xmlns:m="http://schemas.openxmlformats.org/officeDocument/2006/math">
                    <m:r>
                      <a:rPr lang="en-US" altLang="zh-CN" i="1" kern="100" smtClean="0">
                        <a:solidFill>
                          <a:srgbClr val="FF0000"/>
                        </a:solidFill>
                        <a:latin typeface="Cambria Math" panose="02040503050406030204" pitchFamily="18" charset="0"/>
                        <a:ea typeface="+mj-ea"/>
                      </a:rPr>
                      <m:t>𝑖</m:t>
                    </m:r>
                  </m:oMath>
                </a14:m>
                <a:r>
                  <a:rPr lang="zh-CN" altLang="zh-CN" kern="100" dirty="0">
                    <a:latin typeface="+mj-ea"/>
                    <a:ea typeface="+mj-ea"/>
                  </a:rPr>
                  <a:t>行，是一个</a:t>
                </a:r>
                <a:r>
                  <a:rPr lang="zh-CN" altLang="zh-CN" b="1" kern="100" dirty="0">
                    <a:latin typeface="+mj-ea"/>
                    <a:ea typeface="+mj-ea"/>
                  </a:rPr>
                  <a:t>向量</a:t>
                </a:r>
                <a:r>
                  <a:rPr lang="zh-CN" altLang="zh-CN" kern="100" dirty="0">
                    <a:latin typeface="+mj-ea"/>
                    <a:ea typeface="+mj-ea"/>
                  </a:rPr>
                  <a:t>。</a:t>
                </a:r>
              </a:p>
              <a:p>
                <a:pPr indent="266700" algn="just">
                  <a:lnSpc>
                    <a:spcPct val="150000"/>
                  </a:lnSpc>
                  <a:spcAft>
                    <a:spcPts val="0"/>
                  </a:spcAft>
                </a:pPr>
                <a:r>
                  <a:rPr lang="zh-CN" altLang="zh-CN" kern="100" dirty="0">
                    <a:latin typeface="+mj-ea"/>
                    <a:ea typeface="+mj-ea"/>
                  </a:rPr>
                  <a:t>上图的</a:t>
                </a:r>
                <a:r>
                  <a:rPr lang="zh-CN" altLang="en-US" kern="100" dirty="0">
                    <a:latin typeface="+mj-ea"/>
                    <a:ea typeface="+mj-ea"/>
                  </a:rPr>
                  <a:t>：</a:t>
                </a:r>
                <a:endParaRPr lang="zh-CN" altLang="zh-CN" kern="100" dirty="0">
                  <a:latin typeface="+mj-ea"/>
                  <a:ea typeface="+mj-ea"/>
                </a:endParaRPr>
              </a:p>
              <a:p>
                <a:endParaRPr lang="zh-CN" altLang="en-US" dirty="0">
                  <a:latin typeface="+mj-ea"/>
                  <a:ea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5244356" y="3541379"/>
                <a:ext cx="6165172" cy="1607171"/>
              </a:xfrm>
              <a:prstGeom prst="rect">
                <a:avLst/>
              </a:prstGeom>
              <a:blipFill rotWithShape="1">
                <a:blip r:embed="rId4"/>
                <a:stretch>
                  <a:fillRect l="-9" t="-39" r="8"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518480" y="5467468"/>
                <a:ext cx="5490477" cy="599459"/>
              </a:xfrm>
              <a:prstGeom prst="rect">
                <a:avLst/>
              </a:prstGeom>
            </p:spPr>
            <p:txBody>
              <a:bodyPr wrap="none">
                <a:spAutoFit/>
              </a:bodyPr>
              <a:lstStyle/>
              <a:p>
                <a14:m>
                  <m:oMath xmlns:m="http://schemas.openxmlformats.org/officeDocument/2006/math">
                    <m:sSubSup>
                      <m:sSubSupPr>
                        <m:ctrlPr>
                          <a:rPr lang="zh-CN" altLang="zh-CN" i="1" smtClean="0">
                            <a:solidFill>
                              <a:srgbClr val="FF0000"/>
                            </a:solidFill>
                            <a:latin typeface="Cambria Math" panose="02040503050406030204" pitchFamily="18" charset="0"/>
                            <a:ea typeface="+mj-ea"/>
                          </a:rPr>
                        </m:ctrlPr>
                      </m:sSubSupPr>
                      <m:e>
                        <m:r>
                          <a:rPr lang="en-US" altLang="zh-CN" i="1" kern="100">
                            <a:solidFill>
                              <a:srgbClr val="FF0000"/>
                            </a:solidFill>
                            <a:latin typeface="Cambria Math" panose="02040503050406030204" pitchFamily="18" charset="0"/>
                            <a:ea typeface="+mj-ea"/>
                            <a:cs typeface="Times New Roman" panose="02020603050405020304" pitchFamily="18" charset="0"/>
                          </a:rPr>
                          <m:t>𝑥</m:t>
                        </m:r>
                      </m:e>
                      <m:sub>
                        <m:r>
                          <a:rPr lang="en-US" altLang="zh-CN" i="1" kern="100">
                            <a:solidFill>
                              <a:srgbClr val="FF0000"/>
                            </a:solidFill>
                            <a:latin typeface="Cambria Math" panose="02040503050406030204" pitchFamily="18" charset="0"/>
                            <a:ea typeface="+mj-ea"/>
                            <a:cs typeface="Times New Roman" panose="02020603050405020304" pitchFamily="18" charset="0"/>
                          </a:rPr>
                          <m:t>𝑗</m:t>
                        </m:r>
                      </m:sub>
                      <m:sup>
                        <m:d>
                          <m:dPr>
                            <m:ctrlPr>
                              <a:rPr lang="zh-CN" altLang="zh-CN" i="1">
                                <a:solidFill>
                                  <a:srgbClr val="FF0000"/>
                                </a:solidFill>
                                <a:latin typeface="Cambria Math" panose="02040503050406030204" pitchFamily="18" charset="0"/>
                                <a:ea typeface="+mj-ea"/>
                              </a:rPr>
                            </m:ctrlPr>
                          </m:dPr>
                          <m:e>
                            <m:r>
                              <a:rPr lang="en-US" altLang="zh-CN" i="1" kern="100">
                                <a:solidFill>
                                  <a:srgbClr val="FF0000"/>
                                </a:solidFill>
                                <a:latin typeface="Cambria Math" panose="02040503050406030204" pitchFamily="18" charset="0"/>
                                <a:ea typeface="+mj-ea"/>
                                <a:cs typeface="Times New Roman" panose="02020603050405020304" pitchFamily="18" charset="0"/>
                              </a:rPr>
                              <m:t>𝑖</m:t>
                            </m:r>
                          </m:e>
                        </m:d>
                      </m:sup>
                    </m:sSubSup>
                  </m:oMath>
                </a14:m>
                <a:r>
                  <a:rPr lang="zh-CN" altLang="zh-CN" kern="100" dirty="0">
                    <a:latin typeface="+mj-ea"/>
                    <a:ea typeface="+mj-ea"/>
                    <a:cs typeface="Times New Roman" panose="02020603050405020304" pitchFamily="18" charset="0"/>
                  </a:rPr>
                  <a:t>代表特征矩阵中第 </a:t>
                </a:r>
                <a14:m>
                  <m:oMath xmlns:m="http://schemas.openxmlformats.org/officeDocument/2006/math">
                    <m:r>
                      <a:rPr lang="en-US" altLang="zh-CN" i="1" kern="100" smtClean="0">
                        <a:solidFill>
                          <a:srgbClr val="FF0000"/>
                        </a:solidFill>
                        <a:latin typeface="Cambria Math" panose="02040503050406030204" pitchFamily="18" charset="0"/>
                        <a:ea typeface="+mj-ea"/>
                        <a:cs typeface="Times New Roman" panose="02020603050405020304" pitchFamily="18" charset="0"/>
                      </a:rPr>
                      <m:t>𝑖</m:t>
                    </m:r>
                  </m:oMath>
                </a14:m>
                <a:r>
                  <a:rPr lang="en-US" altLang="zh-CN" kern="100" dirty="0">
                    <a:latin typeface="+mj-ea"/>
                    <a:ea typeface="+mj-ea"/>
                    <a:cs typeface="Times New Roman" panose="02020603050405020304" pitchFamily="18" charset="0"/>
                  </a:rPr>
                  <a:t> </a:t>
                </a:r>
                <a:r>
                  <a:rPr lang="zh-CN" altLang="zh-CN" kern="100" dirty="0">
                    <a:latin typeface="+mj-ea"/>
                    <a:ea typeface="+mj-ea"/>
                    <a:cs typeface="Times New Roman" panose="02020603050405020304" pitchFamily="18" charset="0"/>
                  </a:rPr>
                  <a:t>行的第 </a:t>
                </a:r>
                <a14:m>
                  <m:oMath xmlns:m="http://schemas.openxmlformats.org/officeDocument/2006/math">
                    <m:r>
                      <a:rPr lang="en-US" altLang="zh-CN" i="1" kern="100" smtClean="0">
                        <a:solidFill>
                          <a:srgbClr val="FF0000"/>
                        </a:solidFill>
                        <a:latin typeface="Cambria Math" panose="02040503050406030204" pitchFamily="18" charset="0"/>
                        <a:ea typeface="+mj-ea"/>
                        <a:cs typeface="Times New Roman" panose="02020603050405020304" pitchFamily="18" charset="0"/>
                      </a:rPr>
                      <m:t>𝑗</m:t>
                    </m:r>
                  </m:oMath>
                </a14:m>
                <a:r>
                  <a:rPr lang="en-US" altLang="zh-CN" kern="100" dirty="0">
                    <a:latin typeface="+mj-ea"/>
                    <a:ea typeface="+mj-ea"/>
                    <a:cs typeface="Times New Roman" panose="02020603050405020304" pitchFamily="18" charset="0"/>
                  </a:rPr>
                  <a:t> </a:t>
                </a:r>
                <a:r>
                  <a:rPr lang="zh-CN" altLang="zh-CN" kern="100" dirty="0">
                    <a:latin typeface="+mj-ea"/>
                    <a:ea typeface="+mj-ea"/>
                    <a:cs typeface="Times New Roman" panose="02020603050405020304" pitchFamily="18" charset="0"/>
                  </a:rPr>
                  <a:t>个特征</a:t>
                </a:r>
                <a:endParaRPr lang="zh-CN" altLang="en-US" dirty="0">
                  <a:latin typeface="+mj-ea"/>
                  <a:ea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5518480" y="5467468"/>
                <a:ext cx="5490477" cy="599459"/>
              </a:xfrm>
              <a:prstGeom prst="rect">
                <a:avLst/>
              </a:prstGeom>
              <a:blipFill rotWithShape="1">
                <a:blip r:embed="rId5"/>
                <a:stretch>
                  <a:fillRect l="-6" t="-20" r="-1018"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706815" y="4035783"/>
                <a:ext cx="2325445" cy="1452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zh-CN" i="1" kern="100" smtClean="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itchFamily="2" charset="-122"/>
                            </a:rPr>
                            <m:t>𝑥</m:t>
                          </m:r>
                        </m:e>
                        <m:sup>
                          <m:d>
                            <m:dPr>
                              <m:ctrlPr>
                                <a:rPr lang="en-US" altLang="zh-CN" i="1" kern="100">
                                  <a:latin typeface="Cambria Math" panose="02040503050406030204" pitchFamily="18" charset="0"/>
                                  <a:ea typeface="宋体" pitchFamily="2" charset="-122"/>
                                </a:rPr>
                              </m:ctrlPr>
                            </m:dPr>
                            <m:e>
                              <m:r>
                                <a:rPr lang="en-US" altLang="zh-CN" i="1" kern="100">
                                  <a:latin typeface="Cambria Math" panose="02040503050406030204" pitchFamily="18" charset="0"/>
                                  <a:ea typeface="宋体" pitchFamily="2" charset="-122"/>
                                </a:rPr>
                                <m:t>2</m:t>
                              </m:r>
                            </m:e>
                          </m:d>
                          <m:r>
                            <a:rPr lang="en-US" altLang="zh-CN" b="0" i="1" kern="100" smtClean="0">
                              <a:latin typeface="Cambria Math" panose="02040503050406030204" pitchFamily="18" charset="0"/>
                              <a:ea typeface="宋体" pitchFamily="2" charset="-122"/>
                            </a:rPr>
                            <m:t>𝑇</m:t>
                          </m:r>
                        </m:sup>
                      </m:sSup>
                      <m:r>
                        <a:rPr lang="en-US" altLang="zh-CN" kern="100">
                          <a:latin typeface="Cambria Math" panose="02040503050406030204" pitchFamily="18" charset="0"/>
                          <a:ea typeface="宋体" pitchFamily="2" charset="-122"/>
                        </a:rPr>
                        <m:t>=</m:t>
                      </m:r>
                      <m:d>
                        <m:dPr>
                          <m:begChr m:val="["/>
                          <m:endChr m:val="]"/>
                          <m:ctrlPr>
                            <a:rPr lang="zh-CN" altLang="zh-CN" i="1" kern="100">
                              <a:latin typeface="Cambria Math" panose="02040503050406030204" pitchFamily="18" charset="0"/>
                              <a:ea typeface="Cambria Math" panose="02040503050406030204" pitchFamily="18" charset="0"/>
                            </a:rPr>
                          </m:ctrlPr>
                        </m:dPr>
                        <m:e>
                          <m:m>
                            <m:mPr>
                              <m:plcHide m:val="on"/>
                              <m:mcs>
                                <m:mc>
                                  <m:mcPr>
                                    <m:count m:val="1"/>
                                    <m:mcJc m:val="center"/>
                                  </m:mcPr>
                                </m:mc>
                              </m:mcs>
                              <m:ctrlPr>
                                <a:rPr lang="zh-CN" altLang="zh-CN" i="1" kern="100">
                                  <a:latin typeface="Cambria Math" panose="02040503050406030204" pitchFamily="18" charset="0"/>
                                  <a:ea typeface="Cambria Math" panose="02040503050406030204" pitchFamily="18" charset="0"/>
                                </a:rPr>
                              </m:ctrlPr>
                            </m:mPr>
                            <m:mr>
                              <m:e>
                                <m:r>
                                  <a:rPr lang="en-US" altLang="zh-CN" b="0" i="1" kern="100" smtClean="0">
                                    <a:latin typeface="Cambria Math" panose="02040503050406030204" pitchFamily="18" charset="0"/>
                                    <a:ea typeface="宋体" pitchFamily="2" charset="-122"/>
                                  </a:rPr>
                                  <m:t>162.2</m:t>
                                </m:r>
                              </m:e>
                            </m:mr>
                            <m:mr>
                              <m:e>
                                <m:r>
                                  <a:rPr lang="en-US" altLang="zh-CN" i="1" kern="100">
                                    <a:latin typeface="Cambria Math" panose="02040503050406030204" pitchFamily="18" charset="0"/>
                                    <a:ea typeface="宋体" pitchFamily="2" charset="-122"/>
                                  </a:rPr>
                                  <m:t> 31</m:t>
                                </m:r>
                              </m:e>
                            </m:mr>
                            <m:mr>
                              <m:e>
                                <m:r>
                                  <a:rPr lang="en-US" altLang="zh-CN" i="1" kern="100">
                                    <a:latin typeface="Cambria Math" panose="02040503050406030204" pitchFamily="18" charset="0"/>
                                    <a:ea typeface="宋体" pitchFamily="2" charset="-122"/>
                                  </a:rPr>
                                  <m:t> </m:t>
                                </m:r>
                                <m:r>
                                  <a:rPr lang="en-US" altLang="zh-CN" b="0" i="1" kern="100" smtClean="0">
                                    <a:latin typeface="Cambria Math" panose="02040503050406030204" pitchFamily="18" charset="0"/>
                                    <a:ea typeface="宋体" pitchFamily="2" charset="-122"/>
                                  </a:rPr>
                                  <m:t>8</m:t>
                                </m:r>
                              </m:e>
                            </m:mr>
                            <m:mr>
                              <m:e>
                                <m:r>
                                  <a:rPr lang="en-US" altLang="zh-CN" i="1" kern="100">
                                    <a:latin typeface="Cambria Math" panose="02040503050406030204" pitchFamily="18" charset="0"/>
                                    <a:ea typeface="宋体" pitchFamily="2" charset="-122"/>
                                  </a:rPr>
                                  <m:t> 1</m:t>
                                </m:r>
                                <m:r>
                                  <a:rPr lang="en-US" altLang="zh-CN" b="0" i="1" kern="100" smtClean="0">
                                    <a:latin typeface="Cambria Math" panose="02040503050406030204" pitchFamily="18" charset="0"/>
                                    <a:ea typeface="宋体" pitchFamily="2" charset="-122"/>
                                  </a:rPr>
                                  <m:t>18</m:t>
                                </m:r>
                              </m:e>
                            </m:mr>
                          </m:m>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6706815" y="4035783"/>
                <a:ext cx="2325445" cy="1452962"/>
              </a:xfrm>
              <a:prstGeom prst="rect">
                <a:avLst/>
              </a:prstGeom>
              <a:blipFill rotWithShape="1">
                <a:blip r:embed="rId6"/>
                <a:stretch>
                  <a:fillRect l="-25" t="-25" r="1" b="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212284" y="4459756"/>
                <a:ext cx="1872051" cy="476990"/>
              </a:xfrm>
              <a:prstGeom prst="rect">
                <a:avLst/>
              </a:prstGeom>
            </p:spPr>
            <p:txBody>
              <a:bodyPr wrap="none">
                <a:spAutoFit/>
              </a:bodyPr>
              <a:lstStyle/>
              <a:p>
                <a14:m>
                  <m:oMath xmlns:m="http://schemas.openxmlformats.org/officeDocument/2006/math">
                    <m:sSup>
                      <m:sSupPr>
                        <m:ctrlPr>
                          <a:rPr lang="zh-CN" altLang="zh-CN" i="1" kern="100" smtClean="0">
                            <a:latin typeface="Cambria Math" panose="02040503050406030204" pitchFamily="18" charset="0"/>
                            <a:ea typeface="Cambria Math" panose="02040503050406030204" pitchFamily="18" charset="0"/>
                          </a:rPr>
                        </m:ctrlPr>
                      </m:sSupPr>
                      <m:e>
                        <m:r>
                          <a:rPr lang="en-US" altLang="zh-CN" b="0" i="1" kern="100" smtClean="0">
                            <a:latin typeface="Cambria Math" panose="02040503050406030204" pitchFamily="18" charset="0"/>
                            <a:ea typeface="宋体" pitchFamily="2" charset="-122"/>
                          </a:rPr>
                          <m:t>𝑦</m:t>
                        </m:r>
                      </m:e>
                      <m:sup>
                        <m:r>
                          <a:rPr lang="en-US" altLang="zh-CN" i="1" kern="100">
                            <a:latin typeface="Cambria Math" panose="02040503050406030204" pitchFamily="18" charset="0"/>
                            <a:ea typeface="宋体" pitchFamily="2" charset="-122"/>
                          </a:rPr>
                          <m:t>(2)</m:t>
                        </m:r>
                      </m:sup>
                    </m:sSup>
                    <m:r>
                      <a:rPr lang="en-US" altLang="zh-CN" kern="100">
                        <a:latin typeface="Cambria Math" panose="02040503050406030204" pitchFamily="18" charset="0"/>
                        <a:ea typeface="宋体" pitchFamily="2" charset="-122"/>
                      </a:rPr>
                      <m:t>=</m:t>
                    </m:r>
                  </m:oMath>
                </a14:m>
                <a:r>
                  <a:rPr lang="en-US" altLang="zh-CN" dirty="0"/>
                  <a:t>37000</a:t>
                </a:r>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9212284" y="4459756"/>
                <a:ext cx="1872051" cy="476990"/>
              </a:xfrm>
              <a:prstGeom prst="rect">
                <a:avLst/>
              </a:prstGeom>
              <a:blipFill rotWithShape="1">
                <a:blip r:embed="rId7"/>
                <a:stretch>
                  <a:fillRect l="-18" t="-32" r="22"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984038" y="6044969"/>
                <a:ext cx="3550652" cy="550985"/>
              </a:xfrm>
              <a:prstGeom prst="rect">
                <a:avLst/>
              </a:prstGeom>
            </p:spPr>
            <p:txBody>
              <a:bodyPr wrap="none">
                <a:spAutoFit/>
              </a:bodyPr>
              <a:lstStyle/>
              <a:p>
                <a:r>
                  <a:rPr lang="zh-CN" altLang="zh-CN" kern="100" dirty="0">
                    <a:latin typeface="+mj-ea"/>
                    <a:ea typeface="+mj-ea"/>
                    <a:cs typeface="Times New Roman" panose="02020603050405020304" pitchFamily="18" charset="0"/>
                  </a:rPr>
                  <a:t>上图的</a:t>
                </a:r>
                <a14:m>
                  <m:oMath xmlns:m="http://schemas.openxmlformats.org/officeDocument/2006/math">
                    <m:sSubSup>
                      <m:sSubSupPr>
                        <m:ctrlPr>
                          <a:rPr lang="zh-CN" altLang="zh-CN" i="1">
                            <a:effectLst/>
                            <a:latin typeface="Cambria Math" panose="02040503050406030204" pitchFamily="18" charset="0"/>
                            <a:ea typeface="+mj-ea"/>
                          </a:rPr>
                        </m:ctrlPr>
                      </m:sSubSupPr>
                      <m:e>
                        <m:r>
                          <a:rPr lang="en-US" altLang="zh-CN" i="1" kern="100">
                            <a:latin typeface="Cambria Math" panose="02040503050406030204" pitchFamily="18" charset="0"/>
                            <a:ea typeface="+mj-ea"/>
                            <a:cs typeface="Times New Roman" panose="02020603050405020304" pitchFamily="18" charset="0"/>
                          </a:rPr>
                          <m:t>𝑥</m:t>
                        </m:r>
                      </m:e>
                      <m:sub>
                        <m:r>
                          <a:rPr lang="en-US" altLang="zh-CN" i="1" kern="100">
                            <a:latin typeface="Cambria Math" panose="02040503050406030204" pitchFamily="18" charset="0"/>
                            <a:ea typeface="+mj-ea"/>
                            <a:cs typeface="Times New Roman" panose="02020603050405020304" pitchFamily="18" charset="0"/>
                          </a:rPr>
                          <m:t>2</m:t>
                        </m:r>
                      </m:sub>
                      <m:sup>
                        <m:d>
                          <m:dPr>
                            <m:ctrlPr>
                              <a:rPr lang="zh-CN" altLang="zh-CN" i="1">
                                <a:effectLst/>
                                <a:latin typeface="Cambria Math" panose="02040503050406030204" pitchFamily="18" charset="0"/>
                                <a:ea typeface="+mj-ea"/>
                              </a:rPr>
                            </m:ctrlPr>
                          </m:dPr>
                          <m:e>
                            <m:r>
                              <a:rPr lang="en-US" altLang="zh-CN" i="1" kern="100">
                                <a:latin typeface="Cambria Math" panose="02040503050406030204" pitchFamily="18" charset="0"/>
                                <a:ea typeface="+mj-ea"/>
                                <a:cs typeface="Times New Roman" panose="02020603050405020304" pitchFamily="18" charset="0"/>
                              </a:rPr>
                              <m:t>2</m:t>
                            </m:r>
                          </m:e>
                        </m:d>
                      </m:sup>
                    </m:sSubSup>
                    <m:r>
                      <a:rPr lang="en-US" altLang="zh-CN" i="1" kern="100">
                        <a:latin typeface="Cambria Math" panose="02040503050406030204" pitchFamily="18" charset="0"/>
                        <a:ea typeface="+mj-ea"/>
                        <a:cs typeface="Times New Roman" panose="02020603050405020304" pitchFamily="18" charset="0"/>
                      </a:rPr>
                      <m:t>=3</m:t>
                    </m:r>
                    <m:r>
                      <a:rPr lang="en-US" altLang="zh-CN" b="0" i="1" kern="100" smtClean="0">
                        <a:latin typeface="Cambria Math" panose="02040503050406030204" pitchFamily="18" charset="0"/>
                        <a:ea typeface="+mj-ea"/>
                        <a:cs typeface="Times New Roman" panose="02020603050405020304" pitchFamily="18" charset="0"/>
                      </a:rPr>
                      <m:t>1</m:t>
                    </m:r>
                    <m:r>
                      <a:rPr lang="en-US" altLang="zh-CN" i="1" kern="100">
                        <a:latin typeface="Cambria Math" panose="02040503050406030204" pitchFamily="18" charset="0"/>
                        <a:ea typeface="+mj-ea"/>
                        <a:cs typeface="Times New Roman" panose="02020603050405020304" pitchFamily="18" charset="0"/>
                      </a:rPr>
                      <m:t>,</m:t>
                    </m:r>
                    <m:sSubSup>
                      <m:sSubSupPr>
                        <m:ctrlPr>
                          <a:rPr lang="zh-CN" altLang="zh-CN" i="1">
                            <a:effectLst/>
                            <a:latin typeface="Cambria Math" panose="02040503050406030204" pitchFamily="18" charset="0"/>
                            <a:ea typeface="+mj-ea"/>
                          </a:rPr>
                        </m:ctrlPr>
                      </m:sSubSupPr>
                      <m:e>
                        <m:r>
                          <a:rPr lang="en-US" altLang="zh-CN" i="1" kern="100">
                            <a:latin typeface="Cambria Math" panose="02040503050406030204" pitchFamily="18" charset="0"/>
                            <a:ea typeface="+mj-ea"/>
                            <a:cs typeface="Times New Roman" panose="02020603050405020304" pitchFamily="18" charset="0"/>
                          </a:rPr>
                          <m:t>𝑥</m:t>
                        </m:r>
                      </m:e>
                      <m:sub>
                        <m:r>
                          <a:rPr lang="en-US" altLang="zh-CN" i="1" kern="100">
                            <a:latin typeface="Cambria Math" panose="02040503050406030204" pitchFamily="18" charset="0"/>
                            <a:ea typeface="+mj-ea"/>
                            <a:cs typeface="Times New Roman" panose="02020603050405020304" pitchFamily="18" charset="0"/>
                          </a:rPr>
                          <m:t>3</m:t>
                        </m:r>
                      </m:sub>
                      <m:sup>
                        <m:d>
                          <m:dPr>
                            <m:ctrlPr>
                              <a:rPr lang="zh-CN" altLang="zh-CN" i="1">
                                <a:effectLst/>
                                <a:latin typeface="Cambria Math" panose="02040503050406030204" pitchFamily="18" charset="0"/>
                                <a:ea typeface="+mj-ea"/>
                              </a:rPr>
                            </m:ctrlPr>
                          </m:dPr>
                          <m:e>
                            <m:r>
                              <a:rPr lang="en-US" altLang="zh-CN" i="1" kern="100">
                                <a:latin typeface="Cambria Math" panose="02040503050406030204" pitchFamily="18" charset="0"/>
                                <a:ea typeface="+mj-ea"/>
                                <a:cs typeface="Times New Roman" panose="02020603050405020304" pitchFamily="18" charset="0"/>
                              </a:rPr>
                              <m:t>2</m:t>
                            </m:r>
                          </m:e>
                        </m:d>
                      </m:sup>
                    </m:sSubSup>
                    <m:r>
                      <a:rPr lang="en-US" altLang="zh-CN" i="1" kern="100">
                        <a:latin typeface="Cambria Math" panose="02040503050406030204" pitchFamily="18" charset="0"/>
                        <a:ea typeface="+mj-ea"/>
                        <a:cs typeface="Times New Roman" panose="02020603050405020304" pitchFamily="18" charset="0"/>
                      </a:rPr>
                      <m:t>=</m:t>
                    </m:r>
                    <m:r>
                      <a:rPr lang="en-US" altLang="zh-CN" b="0" i="1" kern="100" smtClean="0">
                        <a:latin typeface="Cambria Math" panose="02040503050406030204" pitchFamily="18" charset="0"/>
                        <a:ea typeface="+mj-ea"/>
                        <a:cs typeface="Times New Roman" panose="02020603050405020304" pitchFamily="18" charset="0"/>
                      </a:rPr>
                      <m:t>8</m:t>
                    </m:r>
                  </m:oMath>
                </a14:m>
                <a:endParaRPr lang="zh-CN" altLang="en-US" dirty="0">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6984038" y="6044969"/>
                <a:ext cx="3550652" cy="550985"/>
              </a:xfrm>
              <a:prstGeom prst="rect">
                <a:avLst/>
              </a:prstGeom>
              <a:blipFill rotWithShape="1">
                <a:blip r:embed="rId8"/>
                <a:stretch>
                  <a:fillRect l="-9" t="-73" r="1" b="38"/>
                </a:stretch>
              </a:blipFill>
            </p:spPr>
            <p:txBody>
              <a:bodyPr/>
              <a:lstStyle/>
              <a:p>
                <a:r>
                  <a:rPr lang="zh-CN" altLang="en-US">
                    <a:noFill/>
                  </a:rPr>
                  <a:t> </a:t>
                </a:r>
              </a:p>
            </p:txBody>
          </p:sp>
        </mc:Fallback>
      </mc:AlternateContent>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线性回归</a:t>
            </a:r>
            <a:r>
              <a:rPr lang="en-US" altLang="zh-CN" dirty="0">
                <a:solidFill>
                  <a:schemeClr val="tx1"/>
                </a:solidFill>
              </a:rPr>
              <a:t>-</a:t>
            </a:r>
            <a:r>
              <a:rPr lang="zh-CN" altLang="en-US" dirty="0">
                <a:solidFill>
                  <a:schemeClr val="tx1"/>
                </a:solidFill>
              </a:rPr>
              <a:t>算法流程</a:t>
            </a:r>
          </a:p>
        </p:txBody>
      </p:sp>
      <mc:AlternateContent xmlns:mc="http://schemas.openxmlformats.org/markup-compatibility/2006" xmlns:a14="http://schemas.microsoft.com/office/drawing/2010/main">
        <mc:Choice Requires="a14">
          <p:sp>
            <p:nvSpPr>
              <p:cNvPr id="9" name="矩形 8"/>
              <p:cNvSpPr/>
              <p:nvPr/>
            </p:nvSpPr>
            <p:spPr>
              <a:xfrm>
                <a:off x="748814" y="3088969"/>
                <a:ext cx="5216813" cy="10772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h</m:t>
                      </m:r>
                      <m:d>
                        <m:dPr>
                          <m:ctrlPr>
                            <a:rPr lang="zh-CN" altLang="en-US" sz="3200" i="1">
                              <a:latin typeface="Cambria Math" panose="02040503050406030204" pitchFamily="18" charset="0"/>
                            </a:rPr>
                          </m:ctrlPr>
                        </m:dPr>
                        <m:e>
                          <m:r>
                            <a:rPr lang="zh-CN" altLang="en-US" sz="3200" i="1">
                              <a:latin typeface="Cambria Math" panose="02040503050406030204" pitchFamily="18" charset="0"/>
                            </a:rPr>
                            <m:t>𝑥</m:t>
                          </m:r>
                        </m:e>
                      </m:d>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𝑤</m:t>
                          </m:r>
                        </m:e>
                        <m:sub>
                          <m:r>
                            <a:rPr lang="zh-CN" altLang="en-US" sz="3200" i="0">
                              <a:latin typeface="Cambria Math" panose="02040503050406030204" pitchFamily="18" charset="0"/>
                            </a:rPr>
                            <m:t>0</m:t>
                          </m:r>
                        </m:sub>
                      </m:sSub>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𝑤</m:t>
                          </m:r>
                        </m:e>
                        <m:sub>
                          <m:r>
                            <a:rPr lang="zh-CN" altLang="en-US" sz="3200" i="0">
                              <a:latin typeface="Cambria Math" panose="02040503050406030204" pitchFamily="18" charset="0"/>
                            </a:rPr>
                            <m:t>1</m:t>
                          </m:r>
                        </m:sub>
                      </m:sSub>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𝑥</m:t>
                          </m:r>
                        </m:e>
                        <m:sub>
                          <m:r>
                            <a:rPr lang="zh-CN" altLang="en-US" sz="3200" i="0">
                              <a:latin typeface="Cambria Math" panose="02040503050406030204" pitchFamily="18" charset="0"/>
                            </a:rPr>
                            <m:t>1</m:t>
                          </m:r>
                        </m:sub>
                      </m:sSub>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𝑤</m:t>
                          </m:r>
                        </m:e>
                        <m:sub>
                          <m:r>
                            <a:rPr lang="zh-CN" altLang="en-US" sz="3200" i="0">
                              <a:latin typeface="Cambria Math" panose="02040503050406030204" pitchFamily="18" charset="0"/>
                            </a:rPr>
                            <m:t>2</m:t>
                          </m:r>
                        </m:sub>
                      </m:sSub>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𝑥</m:t>
                          </m:r>
                        </m:e>
                        <m:sub>
                          <m:r>
                            <a:rPr lang="zh-CN" altLang="en-US" sz="3200" i="0">
                              <a:latin typeface="Cambria Math" panose="02040503050406030204" pitchFamily="18" charset="0"/>
                            </a:rPr>
                            <m:t>2</m:t>
                          </m:r>
                        </m:sub>
                      </m:sSub>
                      <m:r>
                        <a:rPr lang="zh-CN" altLang="en-US" sz="3200" i="0">
                          <a:latin typeface="Cambria Math" panose="02040503050406030204" pitchFamily="18" charset="0"/>
                        </a:rPr>
                        <m:t>+</m:t>
                      </m:r>
                    </m:oMath>
                  </m:oMathPara>
                </a14:m>
                <a:endParaRPr lang="en-US" altLang="zh-CN" sz="320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𝑤</m:t>
                          </m:r>
                        </m:e>
                        <m:sub>
                          <m:r>
                            <a:rPr lang="zh-CN" altLang="en-US" sz="3200" i="1">
                              <a:latin typeface="Cambria Math" panose="02040503050406030204" pitchFamily="18" charset="0"/>
                            </a:rPr>
                            <m:t>𝑛</m:t>
                          </m:r>
                        </m:sub>
                      </m:sSub>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𝑥</m:t>
                          </m:r>
                        </m:e>
                        <m:sub>
                          <m:r>
                            <a:rPr lang="zh-CN" altLang="en-US" sz="3200" i="1">
                              <a:latin typeface="Cambria Math" panose="02040503050406030204" pitchFamily="18" charset="0"/>
                            </a:rPr>
                            <m:t>𝑛</m:t>
                          </m:r>
                        </m:sub>
                      </m:sSub>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48814" y="3088969"/>
                <a:ext cx="5216813" cy="1077218"/>
              </a:xfrm>
              <a:prstGeom prst="rect">
                <a:avLst/>
              </a:prstGeom>
              <a:blipFill rotWithShape="1">
                <a:blip r:embed="rId3"/>
                <a:stretch>
                  <a:fillRect l="-3" t="-31" r="8" b="-103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037228" y="2333252"/>
                <a:ext cx="2793244" cy="451406"/>
              </a:xfrm>
              <a:prstGeom prst="rect">
                <a:avLst/>
              </a:prstGeom>
            </p:spPr>
            <p:txBody>
              <a:bodyPr wrap="square">
                <a:spAutoFit/>
              </a:bodyPr>
              <a:lstStyle/>
              <a:p>
                <a:pPr>
                  <a:lnSpc>
                    <a:spcPts val="2800"/>
                  </a:lnSpc>
                  <a:spcBef>
                    <a:spcPts val="900"/>
                  </a:spcBef>
                  <a:spcAft>
                    <a:spcPts val="900"/>
                  </a:spcAft>
                </a:pPr>
                <a14:m>
                  <m:oMath xmlns:m="http://schemas.openxmlformats.org/officeDocument/2006/math">
                    <m:r>
                      <a:rPr lang="en-US" altLang="zh-CN" sz="3600" i="1">
                        <a:solidFill>
                          <a:srgbClr val="FF0000"/>
                        </a:solidFill>
                        <a:latin typeface="Cambria Math" panose="02040503050406030204" pitchFamily="18" charset="0"/>
                        <a:ea typeface="+mj-ea"/>
                        <a:cs typeface="Times New Roman" panose="02020603050405020304" pitchFamily="18" charset="0"/>
                      </a:rPr>
                      <m:t>𝑥</m:t>
                    </m:r>
                  </m:oMath>
                </a14:m>
                <a:r>
                  <a:rPr lang="en-US" altLang="zh-CN" sz="3600" dirty="0">
                    <a:latin typeface="+mj-ea"/>
                    <a:ea typeface="+mj-ea"/>
                    <a:cs typeface="Times New Roman" panose="02020603050405020304" pitchFamily="18" charset="0"/>
                  </a:rPr>
                  <a:t> </a:t>
                </a:r>
                <a:r>
                  <a:rPr lang="zh-CN" altLang="en-US" sz="3200" dirty="0">
                    <a:latin typeface="+mj-ea"/>
                    <a:ea typeface="+mj-ea"/>
                    <a:cs typeface="Times New Roman" panose="02020603050405020304" pitchFamily="18" charset="0"/>
                  </a:rPr>
                  <a:t>和</a:t>
                </a:r>
                <a14:m>
                  <m:oMath xmlns:m="http://schemas.openxmlformats.org/officeDocument/2006/math">
                    <m:r>
                      <a:rPr lang="en-US" altLang="zh-CN" sz="3600" i="1">
                        <a:solidFill>
                          <a:srgbClr val="FF0000"/>
                        </a:solidFill>
                        <a:latin typeface="Cambria Math" panose="02040503050406030204" pitchFamily="18" charset="0"/>
                        <a:ea typeface="+mj-ea"/>
                        <a:cs typeface="Times New Roman" panose="02020603050405020304" pitchFamily="18" charset="0"/>
                      </a:rPr>
                      <m:t>𝑦</m:t>
                    </m:r>
                  </m:oMath>
                </a14:m>
                <a:r>
                  <a:rPr lang="en-US" altLang="zh-CN" sz="3600" dirty="0">
                    <a:solidFill>
                      <a:srgbClr val="FF0000"/>
                    </a:solidFill>
                    <a:latin typeface="+mj-ea"/>
                    <a:ea typeface="+mj-ea"/>
                    <a:cs typeface="Times New Roman" panose="02020603050405020304" pitchFamily="18" charset="0"/>
                  </a:rPr>
                  <a:t> </a:t>
                </a:r>
                <a:r>
                  <a:rPr lang="zh-CN" altLang="en-US" sz="3200" dirty="0">
                    <a:latin typeface="+mj-ea"/>
                    <a:ea typeface="+mj-ea"/>
                    <a:cs typeface="Times New Roman" panose="02020603050405020304" pitchFamily="18" charset="0"/>
                  </a:rPr>
                  <a:t>的关系</a:t>
                </a:r>
                <a:endParaRPr lang="zh-CN" altLang="zh-CN" sz="3200" dirty="0">
                  <a:latin typeface="+mj-ea"/>
                  <a:ea typeface="+mj-ea"/>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1037228" y="2333252"/>
                <a:ext cx="2793244" cy="451406"/>
              </a:xfrm>
              <a:prstGeom prst="rect">
                <a:avLst/>
              </a:prstGeom>
              <a:blipFill rotWithShape="1">
                <a:blip r:embed="rId4"/>
                <a:stretch>
                  <a:fillRect l="-10" t="-37336" r="5" b="41"/>
                </a:stretch>
              </a:blipFill>
            </p:spPr>
            <p:txBody>
              <a:bodyPr/>
              <a:lstStyle/>
              <a:p>
                <a:r>
                  <a:rPr lang="zh-CN" altLang="en-US">
                    <a:noFill/>
                  </a:rPr>
                  <a:t> </a:t>
                </a:r>
              </a:p>
            </p:txBody>
          </p:sp>
        </mc:Fallback>
      </mc:AlternateContent>
      <p:sp>
        <p:nvSpPr>
          <p:cNvPr id="24" name="上箭头 23"/>
          <p:cNvSpPr/>
          <p:nvPr/>
        </p:nvSpPr>
        <p:spPr>
          <a:xfrm rot="7392496">
            <a:off x="6116999" y="3502645"/>
            <a:ext cx="325382" cy="101376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p:cNvSpPr/>
              <p:nvPr/>
            </p:nvSpPr>
            <p:spPr>
              <a:xfrm>
                <a:off x="385189" y="5230684"/>
                <a:ext cx="6890565" cy="830997"/>
              </a:xfrm>
              <a:prstGeom prst="rect">
                <a:avLst/>
              </a:prstGeom>
            </p:spPr>
            <p:txBody>
              <a:bodyPr wrap="square">
                <a:spAutoFit/>
              </a:bodyPr>
              <a:lstStyle/>
              <a:p>
                <a:r>
                  <a:rPr lang="zh-CN" altLang="en-US" dirty="0"/>
                  <a:t>可以设</a:t>
                </a:r>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𝑥</m:t>
                        </m:r>
                      </m:e>
                      <m:sub>
                        <m:r>
                          <a:rPr lang="en-US" altLang="zh-CN" b="0" i="0" smtClean="0">
                            <a:latin typeface="Cambria Math" panose="02040503050406030204" pitchFamily="18" charset="0"/>
                          </a:rPr>
                          <m:t>0</m:t>
                        </m:r>
                      </m:sub>
                    </m:sSub>
                    <m:r>
                      <a:rPr lang="en-US" altLang="zh-CN" i="1">
                        <a:latin typeface="Cambria Math" panose="02040503050406030204" pitchFamily="18" charset="0"/>
                      </a:rPr>
                      <m:t>=</m:t>
                    </m:r>
                    <m:r>
                      <a:rPr lang="en-US" altLang="zh-CN" b="0" i="0" smtClean="0">
                        <a:latin typeface="Cambria Math" panose="02040503050406030204" pitchFamily="18" charset="0"/>
                      </a:rPr>
                      <m:t>1</m:t>
                    </m:r>
                  </m:oMath>
                </a14:m>
                <a:endParaRPr lang="en-US" altLang="zh-CN" dirty="0"/>
              </a:p>
              <a:p>
                <a:r>
                  <a:rPr lang="zh-CN" altLang="en-US" dirty="0"/>
                  <a:t>则：</a:t>
                </a:r>
                <a14:m>
                  <m:oMath xmlns:m="http://schemas.openxmlformats.org/officeDocument/2006/math">
                    <m:r>
                      <a:rPr lang="zh-CN" altLang="en-US" i="1">
                        <a:latin typeface="Cambria Math" panose="02040503050406030204" pitchFamily="18" charset="0"/>
                      </a:rPr>
                      <m:t>h</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en-US" altLang="zh-CN" b="0" i="0" smtClean="0">
                            <a:latin typeface="Cambria Math" panose="02040503050406030204" pitchFamily="18" charset="0"/>
                          </a:rPr>
                          <m:t>0</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0" smtClean="0">
                            <a:latin typeface="Cambria Math" panose="02040503050406030204" pitchFamily="18" charset="0"/>
                          </a:rPr>
                          <m:t>0</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𝑛</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oMath>
                </a14:m>
                <a:r>
                  <a:rPr lang="en-US" altLang="zh-CN" dirty="0">
                    <a:latin typeface="Cambria Math" panose="02040503050406030204" pitchFamily="18" charset="0"/>
                  </a:rPr>
                  <a:t>=</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𝑤</m:t>
                        </m:r>
                      </m:e>
                      <m:sup>
                        <m:r>
                          <a:rPr lang="zh-CN" altLang="en-US" i="1">
                            <a:latin typeface="Cambria Math" panose="02040503050406030204" pitchFamily="18" charset="0"/>
                          </a:rPr>
                          <m:t>𝑇</m:t>
                        </m:r>
                      </m:sup>
                    </m:sSup>
                    <m:r>
                      <a:rPr lang="zh-CN" altLang="en-US" i="1">
                        <a:latin typeface="Cambria Math" panose="02040503050406030204" pitchFamily="18" charset="0"/>
                      </a:rPr>
                      <m:t>𝑋</m:t>
                    </m:r>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385189" y="5230684"/>
                <a:ext cx="6890565" cy="830997"/>
              </a:xfrm>
              <a:prstGeom prst="rect">
                <a:avLst/>
              </a:prstGeom>
              <a:blipFill rotWithShape="1">
                <a:blip r:embed="rId5"/>
                <a:stretch>
                  <a:fillRect l="-6" t="-23" r="8" b="-602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85189" y="6474122"/>
                <a:ext cx="9322799" cy="278089"/>
              </a:xfrm>
              <a:prstGeom prst="rect">
                <a:avLst/>
              </a:prstGeom>
            </p:spPr>
            <p:txBody>
              <a:bodyPr wrap="square">
                <a:spAutoFit/>
              </a:bodyPr>
              <a:lstStyle/>
              <a:p>
                <a:r>
                  <a:rPr lang="zh-CN" altLang="en-US" sz="1200" dirty="0">
                    <a:solidFill>
                      <a:srgbClr val="FF0000"/>
                    </a:solidFill>
                  </a:rPr>
                  <a:t>注意：若</a:t>
                </a:r>
                <a14:m>
                  <m:oMath xmlns:m="http://schemas.openxmlformats.org/officeDocument/2006/math">
                    <m:r>
                      <a:rPr lang="zh-CN" altLang="en-US" sz="1200" i="1" dirty="0">
                        <a:solidFill>
                          <a:srgbClr val="FF0000"/>
                        </a:solidFill>
                        <a:latin typeface="Cambria Math" panose="02040503050406030204" pitchFamily="18" charset="0"/>
                      </a:rPr>
                      <m:t>表达式</m:t>
                    </m:r>
                    <m:r>
                      <a:rPr lang="en-US" altLang="zh-CN" sz="1200" b="0" i="1" dirty="0" smtClean="0">
                        <a:solidFill>
                          <a:srgbClr val="FF0000"/>
                        </a:solidFill>
                        <a:latin typeface="Cambria Math" panose="02040503050406030204" pitchFamily="18" charset="0"/>
                      </a:rPr>
                      <m:t> </m:t>
                    </m:r>
                    <m:r>
                      <a:rPr lang="zh-CN" altLang="en-US" sz="1200" i="1">
                        <a:solidFill>
                          <a:srgbClr val="FF0000"/>
                        </a:solidFill>
                        <a:latin typeface="Cambria Math" panose="02040503050406030204" pitchFamily="18" charset="0"/>
                      </a:rPr>
                      <m:t>h</m:t>
                    </m:r>
                    <m:d>
                      <m:dPr>
                        <m:ctrlPr>
                          <a:rPr lang="zh-CN" altLang="en-US" sz="1200" i="1">
                            <a:solidFill>
                              <a:srgbClr val="FF0000"/>
                            </a:solidFill>
                            <a:latin typeface="Cambria Math" panose="02040503050406030204" pitchFamily="18" charset="0"/>
                          </a:rPr>
                        </m:ctrlPr>
                      </m:dPr>
                      <m:e>
                        <m:r>
                          <a:rPr lang="zh-CN" altLang="en-US" sz="1200" i="1">
                            <a:solidFill>
                              <a:srgbClr val="FF0000"/>
                            </a:solidFill>
                            <a:latin typeface="Cambria Math" panose="02040503050406030204" pitchFamily="18" charset="0"/>
                          </a:rPr>
                          <m:t>𝑥</m:t>
                        </m:r>
                      </m:e>
                    </m:d>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0</m:t>
                        </m:r>
                      </m:sub>
                    </m:sSub>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1</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a:solidFill>
                              <a:srgbClr val="FF0000"/>
                            </a:solidFill>
                            <a:latin typeface="Cambria Math" panose="02040503050406030204" pitchFamily="18" charset="0"/>
                          </a:rPr>
                          <m:t>1</m:t>
                        </m:r>
                      </m:sub>
                    </m:sSub>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2</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a:solidFill>
                              <a:srgbClr val="FF0000"/>
                            </a:solidFill>
                            <a:latin typeface="Cambria Math" panose="02040503050406030204" pitchFamily="18" charset="0"/>
                          </a:rPr>
                          <m:t>2</m:t>
                        </m:r>
                      </m:sub>
                    </m:sSub>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i="1">
                            <a:solidFill>
                              <a:srgbClr val="FF0000"/>
                            </a:solidFill>
                            <a:latin typeface="Cambria Math" panose="02040503050406030204" pitchFamily="18" charset="0"/>
                          </a:rPr>
                          <m:t>𝑛</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i="1">
                            <a:solidFill>
                              <a:srgbClr val="FF0000"/>
                            </a:solidFill>
                            <a:latin typeface="Cambria Math" panose="02040503050406030204" pitchFamily="18" charset="0"/>
                          </a:rPr>
                          <m:t>𝑛</m:t>
                        </m:r>
                      </m:sub>
                    </m:sSub>
                    <m:r>
                      <a:rPr lang="zh-CN" altLang="en-US" sz="1200">
                        <a:solidFill>
                          <a:srgbClr val="FF0000"/>
                        </a:solidFill>
                        <a:latin typeface="Cambria Math" panose="02040503050406030204" pitchFamily="18" charset="0"/>
                      </a:rPr>
                      <m:t>+</m:t>
                    </m:r>
                    <m:r>
                      <a:rPr lang="en-US" altLang="zh-CN" sz="1200" b="0" i="1" smtClean="0">
                        <a:solidFill>
                          <a:srgbClr val="FF0000"/>
                        </a:solidFill>
                        <a:latin typeface="Cambria Math" panose="02040503050406030204" pitchFamily="18" charset="0"/>
                      </a:rPr>
                      <m:t>𝑏</m:t>
                    </m:r>
                    <m:r>
                      <a:rPr lang="zh-CN" altLang="en-US" sz="1200" i="1">
                        <a:solidFill>
                          <a:srgbClr val="FF0000"/>
                        </a:solidFill>
                        <a:latin typeface="Cambria Math" panose="02040503050406030204" pitchFamily="18" charset="0"/>
                      </a:rPr>
                      <m:t>，</m:t>
                    </m:r>
                    <m:r>
                      <a:rPr lang="en-US" altLang="zh-CN" sz="1200" b="0" i="1" smtClean="0">
                        <a:solidFill>
                          <a:srgbClr val="FF0000"/>
                        </a:solidFill>
                        <a:latin typeface="Cambria Math" panose="02040503050406030204" pitchFamily="18" charset="0"/>
                      </a:rPr>
                      <m:t>   </m:t>
                    </m:r>
                    <m:r>
                      <a:rPr lang="zh-CN" altLang="en-US" sz="1200" i="1">
                        <a:solidFill>
                          <a:srgbClr val="FF0000"/>
                        </a:solidFill>
                        <a:latin typeface="Cambria Math" panose="02040503050406030204" pitchFamily="18" charset="0"/>
                      </a:rPr>
                      <m:t>则</m:t>
                    </m:r>
                    <m:r>
                      <a:rPr lang="en-US" altLang="zh-CN" sz="1200" i="1">
                        <a:solidFill>
                          <a:srgbClr val="FF0000"/>
                        </a:solidFill>
                        <a:latin typeface="Cambria Math" panose="02040503050406030204" pitchFamily="18" charset="0"/>
                      </a:rPr>
                      <m:t>𝑏</m:t>
                    </m:r>
                  </m:oMath>
                </a14:m>
                <a:r>
                  <a:rPr lang="zh-CN" altLang="en-US" sz="1200" dirty="0">
                    <a:solidFill>
                      <a:srgbClr val="FF0000"/>
                    </a:solidFill>
                  </a:rPr>
                  <a:t>可以融入到</a:t>
                </a:r>
                <a14:m>
                  <m:oMath xmlns:m="http://schemas.openxmlformats.org/officeDocument/2006/math">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0</m:t>
                        </m:r>
                      </m:sub>
                    </m:sSub>
                  </m:oMath>
                </a14:m>
                <a:endParaRPr lang="zh-CN" altLang="en-US" sz="1400"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85189" y="6474122"/>
                <a:ext cx="9322799" cy="278089"/>
              </a:xfrm>
              <a:prstGeom prst="rect">
                <a:avLst/>
              </a:prstGeom>
              <a:blipFill rotWithShape="1">
                <a:blip r:embed="rId6"/>
                <a:stretch>
                  <a:fillRect l="-4" t="-107" r="1" b="92"/>
                </a:stretch>
              </a:blipFill>
            </p:spPr>
            <p:txBody>
              <a:bodyPr/>
              <a:lstStyle/>
              <a:p>
                <a:r>
                  <a:rPr lang="zh-CN" altLang="en-US">
                    <a:noFill/>
                  </a:rPr>
                  <a:t> </a:t>
                </a:r>
              </a:p>
            </p:txBody>
          </p:sp>
        </mc:Fallback>
      </mc:AlternateContent>
      <p:sp>
        <p:nvSpPr>
          <p:cNvPr id="17" name="圆角矩形 1"/>
          <p:cNvSpPr/>
          <p:nvPr/>
        </p:nvSpPr>
        <p:spPr>
          <a:xfrm>
            <a:off x="6710147" y="4540154"/>
            <a:ext cx="2543033" cy="7233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latin typeface="+mj-ea"/>
                <a:ea typeface="+mj-ea"/>
              </a:rPr>
              <a:t>模型</a:t>
            </a:r>
          </a:p>
        </p:txBody>
      </p:sp>
      <p:sp>
        <p:nvSpPr>
          <p:cNvPr id="19" name="圆角矩形 11"/>
          <p:cNvSpPr/>
          <p:nvPr/>
        </p:nvSpPr>
        <p:spPr>
          <a:xfrm>
            <a:off x="6710147" y="3205587"/>
            <a:ext cx="2543033" cy="7233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dirty="0">
                <a:latin typeface="+mj-ea"/>
                <a:ea typeface="+mj-ea"/>
              </a:rPr>
              <a:t>机器学习算法</a:t>
            </a:r>
          </a:p>
        </p:txBody>
      </p:sp>
      <p:sp>
        <p:nvSpPr>
          <p:cNvPr id="21" name="圆角矩形 15"/>
          <p:cNvSpPr/>
          <p:nvPr/>
        </p:nvSpPr>
        <p:spPr>
          <a:xfrm>
            <a:off x="6710148" y="1835623"/>
            <a:ext cx="2543032" cy="72333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dirty="0">
                <a:latin typeface="+mj-ea"/>
                <a:ea typeface="+mj-ea"/>
              </a:rPr>
              <a:t>训练数据</a:t>
            </a:r>
          </a:p>
        </p:txBody>
      </p:sp>
      <p:sp>
        <p:nvSpPr>
          <p:cNvPr id="25" name="圆角矩形 2"/>
          <p:cNvSpPr/>
          <p:nvPr/>
        </p:nvSpPr>
        <p:spPr>
          <a:xfrm>
            <a:off x="4229999" y="4540154"/>
            <a:ext cx="1806460" cy="7233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latin typeface="+mj-ea"/>
                <a:ea typeface="+mj-ea"/>
              </a:rPr>
              <a:t>特征</a:t>
            </a:r>
          </a:p>
        </p:txBody>
      </p:sp>
      <p:sp>
        <p:nvSpPr>
          <p:cNvPr id="26" name="圆角矩形 17"/>
          <p:cNvSpPr/>
          <p:nvPr/>
        </p:nvSpPr>
        <p:spPr>
          <a:xfrm>
            <a:off x="9987886" y="4540154"/>
            <a:ext cx="1818925" cy="7233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latin typeface="+mj-ea"/>
                <a:ea typeface="+mj-ea"/>
              </a:rPr>
              <a:t>预测结果</a:t>
            </a:r>
          </a:p>
        </p:txBody>
      </p:sp>
      <p:sp>
        <p:nvSpPr>
          <p:cNvPr id="27" name="右箭头 3"/>
          <p:cNvSpPr/>
          <p:nvPr/>
        </p:nvSpPr>
        <p:spPr>
          <a:xfrm>
            <a:off x="6036454" y="4736341"/>
            <a:ext cx="705133" cy="330957"/>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8" name="右箭头 19"/>
          <p:cNvSpPr/>
          <p:nvPr/>
        </p:nvSpPr>
        <p:spPr>
          <a:xfrm>
            <a:off x="9267966" y="4714733"/>
            <a:ext cx="705133" cy="352565"/>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9" name="下箭头 4"/>
          <p:cNvSpPr/>
          <p:nvPr/>
        </p:nvSpPr>
        <p:spPr>
          <a:xfrm>
            <a:off x="7779222" y="2639564"/>
            <a:ext cx="322997" cy="530626"/>
          </a:xfrm>
          <a:prstGeom prst="downArrow">
            <a:avLst/>
          </a:prstGeom>
          <a:solidFill>
            <a:srgbClr val="0066C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下箭头 21"/>
          <p:cNvSpPr/>
          <p:nvPr/>
        </p:nvSpPr>
        <p:spPr>
          <a:xfrm>
            <a:off x="7779222" y="4009528"/>
            <a:ext cx="322997" cy="530626"/>
          </a:xfrm>
          <a:prstGeom prst="downArrow">
            <a:avLst/>
          </a:prstGeom>
          <a:solidFill>
            <a:srgbClr val="0066C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线性回归</a:t>
            </a:r>
            <a:r>
              <a:rPr lang="en-US" altLang="zh-CN" dirty="0">
                <a:solidFill>
                  <a:schemeClr val="tx1"/>
                </a:solidFill>
              </a:rPr>
              <a:t>-</a:t>
            </a:r>
            <a:r>
              <a:rPr lang="zh-CN" altLang="en-US" dirty="0">
                <a:solidFill>
                  <a:schemeClr val="tx1"/>
                </a:solidFill>
              </a:rPr>
              <a:t>算法流程</a:t>
            </a:r>
          </a:p>
        </p:txBody>
      </p:sp>
      <mc:AlternateContent xmlns:mc="http://schemas.openxmlformats.org/markup-compatibility/2006" xmlns:a14="http://schemas.microsoft.com/office/drawing/2010/main">
        <mc:Choice Requires="a14">
          <p:sp>
            <p:nvSpPr>
              <p:cNvPr id="9" name="矩形 8"/>
              <p:cNvSpPr/>
              <p:nvPr/>
            </p:nvSpPr>
            <p:spPr>
              <a:xfrm>
                <a:off x="515247" y="1519475"/>
                <a:ext cx="5216813" cy="10772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h</m:t>
                      </m:r>
                      <m:d>
                        <m:dPr>
                          <m:ctrlPr>
                            <a:rPr lang="zh-CN" altLang="en-US" sz="3200" i="1">
                              <a:latin typeface="Cambria Math" panose="02040503050406030204" pitchFamily="18" charset="0"/>
                            </a:rPr>
                          </m:ctrlPr>
                        </m:dPr>
                        <m:e>
                          <m:r>
                            <a:rPr lang="zh-CN" altLang="en-US" sz="3200" i="1">
                              <a:latin typeface="Cambria Math" panose="02040503050406030204" pitchFamily="18" charset="0"/>
                            </a:rPr>
                            <m:t>𝑥</m:t>
                          </m:r>
                        </m:e>
                      </m:d>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𝑤</m:t>
                          </m:r>
                        </m:e>
                        <m:sub>
                          <m:r>
                            <a:rPr lang="zh-CN" altLang="en-US" sz="3200" i="0">
                              <a:latin typeface="Cambria Math" panose="02040503050406030204" pitchFamily="18" charset="0"/>
                            </a:rPr>
                            <m:t>0</m:t>
                          </m:r>
                        </m:sub>
                      </m:sSub>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𝑤</m:t>
                          </m:r>
                        </m:e>
                        <m:sub>
                          <m:r>
                            <a:rPr lang="zh-CN" altLang="en-US" sz="3200" i="0">
                              <a:latin typeface="Cambria Math" panose="02040503050406030204" pitchFamily="18" charset="0"/>
                            </a:rPr>
                            <m:t>1</m:t>
                          </m:r>
                        </m:sub>
                      </m:sSub>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𝑥</m:t>
                          </m:r>
                        </m:e>
                        <m:sub>
                          <m:r>
                            <a:rPr lang="zh-CN" altLang="en-US" sz="3200" i="0">
                              <a:latin typeface="Cambria Math" panose="02040503050406030204" pitchFamily="18" charset="0"/>
                            </a:rPr>
                            <m:t>1</m:t>
                          </m:r>
                        </m:sub>
                      </m:sSub>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𝑤</m:t>
                          </m:r>
                        </m:e>
                        <m:sub>
                          <m:r>
                            <a:rPr lang="zh-CN" altLang="en-US" sz="3200" i="0">
                              <a:latin typeface="Cambria Math" panose="02040503050406030204" pitchFamily="18" charset="0"/>
                            </a:rPr>
                            <m:t>2</m:t>
                          </m:r>
                        </m:sub>
                      </m:sSub>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𝑥</m:t>
                          </m:r>
                        </m:e>
                        <m:sub>
                          <m:r>
                            <a:rPr lang="zh-CN" altLang="en-US" sz="3200" i="0">
                              <a:latin typeface="Cambria Math" panose="02040503050406030204" pitchFamily="18" charset="0"/>
                            </a:rPr>
                            <m:t>2</m:t>
                          </m:r>
                        </m:sub>
                      </m:sSub>
                      <m:r>
                        <a:rPr lang="zh-CN" altLang="en-US" sz="3200" i="0">
                          <a:latin typeface="Cambria Math" panose="02040503050406030204" pitchFamily="18" charset="0"/>
                        </a:rPr>
                        <m:t>+</m:t>
                      </m:r>
                    </m:oMath>
                  </m:oMathPara>
                </a14:m>
                <a:endParaRPr lang="en-US" altLang="zh-CN" sz="320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𝑤</m:t>
                          </m:r>
                        </m:e>
                        <m:sub>
                          <m:r>
                            <a:rPr lang="zh-CN" altLang="en-US" sz="3200" i="1">
                              <a:latin typeface="Cambria Math" panose="02040503050406030204" pitchFamily="18" charset="0"/>
                            </a:rPr>
                            <m:t>𝑛</m:t>
                          </m:r>
                        </m:sub>
                      </m:sSub>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𝑥</m:t>
                          </m:r>
                        </m:e>
                        <m:sub>
                          <m:r>
                            <a:rPr lang="zh-CN" altLang="en-US" sz="3200" i="1">
                              <a:latin typeface="Cambria Math" panose="02040503050406030204" pitchFamily="18" charset="0"/>
                            </a:rPr>
                            <m:t>𝑛</m:t>
                          </m:r>
                        </m:sub>
                      </m:sSub>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515247" y="1519475"/>
                <a:ext cx="5216813" cy="1077218"/>
              </a:xfrm>
              <a:prstGeom prst="rect">
                <a:avLst/>
              </a:prstGeom>
              <a:blipFill rotWithShape="1">
                <a:blip r:embed="rId3"/>
                <a:stretch>
                  <a:fillRect l="-5" t="-52" r="11" b="-10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64108" y="4238463"/>
                <a:ext cx="5167952" cy="1982659"/>
              </a:xfrm>
              <a:prstGeom prst="rect">
                <a:avLst/>
              </a:prstGeom>
            </p:spPr>
            <p:txBody>
              <a:bodyPr wrap="square">
                <a:spAutoFit/>
              </a:bodyPr>
              <a:lstStyle/>
              <a:p>
                <a:pPr indent="266700" algn="just">
                  <a:lnSpc>
                    <a:spcPct val="150000"/>
                  </a:lnSpc>
                  <a:spcAft>
                    <a:spcPts val="0"/>
                  </a:spcAft>
                </a:pPr>
                <a:r>
                  <a:rPr lang="zh-CN" altLang="zh-CN" kern="100" dirty="0">
                    <a:latin typeface="+mj-ea"/>
                    <a:ea typeface="+mj-ea"/>
                  </a:rPr>
                  <a:t>要找到一组 </a:t>
                </a:r>
                <a14:m>
                  <m:oMath xmlns:m="http://schemas.openxmlformats.org/officeDocument/2006/math">
                    <m:r>
                      <a:rPr lang="en-US" altLang="zh-CN" i="1" kern="100">
                        <a:latin typeface="Cambria Math" panose="02040503050406030204" pitchFamily="18" charset="0"/>
                        <a:ea typeface="+mj-ea"/>
                      </a:rPr>
                      <m:t>𝑤</m:t>
                    </m:r>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𝑤</m:t>
                        </m:r>
                      </m:e>
                      <m:sub>
                        <m:r>
                          <a:rPr lang="en-US" altLang="zh-CN" i="1" kern="100">
                            <a:latin typeface="Cambria Math" panose="02040503050406030204" pitchFamily="18" charset="0"/>
                            <a:ea typeface="+mj-ea"/>
                          </a:rPr>
                          <m:t>0</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𝑤</m:t>
                        </m:r>
                      </m:e>
                      <m:sub>
                        <m:r>
                          <a:rPr lang="en-US" altLang="zh-CN" i="1" kern="100">
                            <a:latin typeface="Cambria Math" panose="02040503050406030204" pitchFamily="18" charset="0"/>
                            <a:ea typeface="+mj-ea"/>
                          </a:rPr>
                          <m:t>1</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𝑤</m:t>
                        </m:r>
                      </m:e>
                      <m:sub>
                        <m:r>
                          <a:rPr lang="en-US" altLang="zh-CN" i="1" kern="100">
                            <a:latin typeface="Cambria Math" panose="02040503050406030204" pitchFamily="18" charset="0"/>
                            <a:ea typeface="+mj-ea"/>
                          </a:rPr>
                          <m:t>2</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𝑤</m:t>
                        </m:r>
                      </m:e>
                      <m:sub>
                        <m:r>
                          <a:rPr lang="en-US" altLang="zh-CN" i="1" kern="100">
                            <a:latin typeface="Cambria Math" panose="02040503050406030204" pitchFamily="18" charset="0"/>
                            <a:ea typeface="+mj-ea"/>
                          </a:rPr>
                          <m:t>𝑛</m:t>
                        </m:r>
                      </m:sub>
                    </m:sSub>
                    <m:r>
                      <a:rPr lang="en-US" altLang="zh-CN" i="1" kern="100">
                        <a:latin typeface="Cambria Math" panose="02040503050406030204" pitchFamily="18" charset="0"/>
                        <a:ea typeface="+mj-ea"/>
                      </a:rPr>
                      <m:t>)</m:t>
                    </m:r>
                  </m:oMath>
                </a14:m>
                <a:r>
                  <a:rPr lang="en-US" altLang="zh-CN" kern="100" dirty="0">
                    <a:latin typeface="+mj-ea"/>
                    <a:ea typeface="+mj-ea"/>
                  </a:rPr>
                  <a:t> </a:t>
                </a:r>
                <a:r>
                  <a:rPr lang="zh-CN" altLang="zh-CN" kern="100" dirty="0">
                    <a:latin typeface="+mj-ea"/>
                    <a:ea typeface="+mj-ea"/>
                  </a:rPr>
                  <a:t>，使得</a:t>
                </a:r>
                <a14:m>
                  <m:oMath xmlns:m="http://schemas.openxmlformats.org/officeDocument/2006/math">
                    <m:r>
                      <a:rPr lang="en-US" altLang="zh-CN" i="1">
                        <a:latin typeface="Cambria Math" panose="02040503050406030204" pitchFamily="18" charset="0"/>
                        <a:ea typeface="+mj-ea"/>
                      </a:rPr>
                      <m:t>𝐽</m:t>
                    </m:r>
                    <m:d>
                      <m:dPr>
                        <m:ctrlPr>
                          <a:rPr lang="en-US" altLang="zh-CN" i="1">
                            <a:latin typeface="Cambria Math" panose="02040503050406030204" pitchFamily="18" charset="0"/>
                            <a:ea typeface="+mj-ea"/>
                          </a:rPr>
                        </m:ctrlPr>
                      </m:dPr>
                      <m:e>
                        <m:r>
                          <a:rPr lang="en-US" altLang="zh-CN" i="1">
                            <a:latin typeface="Cambria Math" panose="02040503050406030204" pitchFamily="18" charset="0"/>
                            <a:ea typeface="+mj-ea"/>
                          </a:rPr>
                          <m:t>𝑤</m:t>
                        </m:r>
                      </m:e>
                    </m:d>
                    <m:r>
                      <a:rPr lang="en-US" altLang="zh-CN" i="1">
                        <a:latin typeface="Cambria Math" panose="02040503050406030204" pitchFamily="18" charset="0"/>
                        <a:ea typeface="+mj-ea"/>
                      </a:rPr>
                      <m:t>=</m:t>
                    </m:r>
                    <m:f>
                      <m:fPr>
                        <m:ctrlPr>
                          <a:rPr lang="zh-CN" altLang="en-US" i="1">
                            <a:latin typeface="Cambria Math" panose="02040503050406030204" pitchFamily="18" charset="0"/>
                            <a:ea typeface="+mj-ea"/>
                          </a:rPr>
                        </m:ctrlPr>
                      </m:fPr>
                      <m:num>
                        <m:r>
                          <a:rPr lang="zh-CN" altLang="en-US">
                            <a:latin typeface="Cambria Math" panose="02040503050406030204" pitchFamily="18" charset="0"/>
                            <a:ea typeface="+mj-ea"/>
                          </a:rPr>
                          <m:t>1</m:t>
                        </m:r>
                      </m:num>
                      <m:den>
                        <m:r>
                          <a:rPr lang="zh-CN" altLang="en-US">
                            <a:latin typeface="Cambria Math" panose="02040503050406030204" pitchFamily="18" charset="0"/>
                            <a:ea typeface="+mj-ea"/>
                          </a:rPr>
                          <m:t>2</m:t>
                        </m:r>
                      </m:den>
                    </m:f>
                    <m:nary>
                      <m:naryPr>
                        <m:chr m:val="∑"/>
                        <m:limLoc m:val="undOvr"/>
                        <m:ctrlPr>
                          <a:rPr lang="zh-CN" altLang="zh-CN" i="1" kern="100">
                            <a:latin typeface="Cambria Math" panose="02040503050406030204" pitchFamily="18" charset="0"/>
                            <a:ea typeface="+mj-ea"/>
                          </a:rPr>
                        </m:ctrlPr>
                      </m:naryPr>
                      <m:sub>
                        <m:r>
                          <a:rPr lang="en-US" altLang="zh-CN" i="1" kern="100">
                            <a:latin typeface="Cambria Math" panose="02040503050406030204" pitchFamily="18" charset="0"/>
                            <a:ea typeface="+mj-ea"/>
                          </a:rPr>
                          <m:t>𝑖</m:t>
                        </m:r>
                        <m:r>
                          <a:rPr lang="en-US" altLang="zh-CN" i="1" kern="100">
                            <a:latin typeface="Cambria Math" panose="02040503050406030204" pitchFamily="18" charset="0"/>
                            <a:ea typeface="+mj-ea"/>
                          </a:rPr>
                          <m:t>=1</m:t>
                        </m:r>
                      </m:sub>
                      <m:sup>
                        <m:r>
                          <a:rPr lang="en-US" altLang="zh-CN" i="1" kern="100">
                            <a:latin typeface="Cambria Math" panose="02040503050406030204" pitchFamily="18" charset="0"/>
                            <a:ea typeface="+mj-ea"/>
                          </a:rPr>
                          <m:t>𝑚</m:t>
                        </m:r>
                      </m:sup>
                      <m:e>
                        <m:r>
                          <a:rPr lang="en-US" altLang="zh-CN" i="1" kern="100">
                            <a:latin typeface="Cambria Math" panose="02040503050406030204" pitchFamily="18" charset="0"/>
                            <a:ea typeface="+mj-ea"/>
                          </a:rPr>
                          <m:t>(</m:t>
                        </m:r>
                      </m:e>
                    </m:nary>
                    <m:r>
                      <a:rPr lang="en-US" altLang="zh-CN" i="1" kern="100">
                        <a:latin typeface="Cambria Math" panose="02040503050406030204" pitchFamily="18" charset="0"/>
                        <a:ea typeface="+mj-ea"/>
                      </a:rPr>
                      <m:t>h</m:t>
                    </m:r>
                    <m:r>
                      <a:rPr lang="en-US" altLang="zh-CN" i="1" kern="100">
                        <a:latin typeface="Cambria Math" panose="02040503050406030204" pitchFamily="18" charset="0"/>
                        <a:ea typeface="+mj-ea"/>
                      </a:rPr>
                      <m:t>(</m:t>
                    </m:r>
                    <m:sSup>
                      <m:sSupPr>
                        <m:ctrlPr>
                          <a:rPr lang="zh-CN" altLang="en-US" i="1">
                            <a:latin typeface="Cambria Math" panose="02040503050406030204" pitchFamily="18" charset="0"/>
                            <a:ea typeface="+mj-ea"/>
                          </a:rPr>
                        </m:ctrlPr>
                      </m:sSupPr>
                      <m:e>
                        <m:r>
                          <a:rPr lang="zh-CN" altLang="en-US" i="1">
                            <a:latin typeface="Cambria Math" panose="02040503050406030204" pitchFamily="18" charset="0"/>
                            <a:ea typeface="+mj-ea"/>
                          </a:rPr>
                          <m:t>𝑥</m:t>
                        </m:r>
                      </m:e>
                      <m:sup>
                        <m:d>
                          <m:dPr>
                            <m:ctrlPr>
                              <a:rPr lang="zh-CN" altLang="en-US" i="1">
                                <a:latin typeface="Cambria Math" panose="02040503050406030204" pitchFamily="18" charset="0"/>
                                <a:ea typeface="+mj-ea"/>
                              </a:rPr>
                            </m:ctrlPr>
                          </m:dPr>
                          <m:e>
                            <m:r>
                              <a:rPr lang="zh-CN" altLang="en-US" i="1">
                                <a:latin typeface="Cambria Math" panose="02040503050406030204" pitchFamily="18" charset="0"/>
                                <a:ea typeface="+mj-ea"/>
                              </a:rPr>
                              <m:t>𝑖</m:t>
                            </m:r>
                          </m:e>
                        </m:d>
                      </m:sup>
                    </m:sSup>
                    <m:r>
                      <a:rPr lang="en-US" altLang="zh-CN" i="1" kern="100">
                        <a:latin typeface="Cambria Math" panose="02040503050406030204" pitchFamily="18" charset="0"/>
                        <a:ea typeface="+mj-ea"/>
                      </a:rPr>
                      <m:t>)−</m:t>
                    </m:r>
                    <m:sSup>
                      <m:sSupPr>
                        <m:ctrlPr>
                          <a:rPr lang="zh-CN" altLang="en-US" i="1">
                            <a:latin typeface="Cambria Math" panose="02040503050406030204" pitchFamily="18" charset="0"/>
                            <a:ea typeface="+mj-ea"/>
                          </a:rPr>
                        </m:ctrlPr>
                      </m:sSupPr>
                      <m:e>
                        <m:r>
                          <a:rPr lang="zh-CN" altLang="en-US" i="1">
                            <a:latin typeface="Cambria Math" panose="02040503050406030204" pitchFamily="18" charset="0"/>
                            <a:ea typeface="+mj-ea"/>
                          </a:rPr>
                          <m:t>𝑦</m:t>
                        </m:r>
                      </m:e>
                      <m:sup>
                        <m:d>
                          <m:dPr>
                            <m:ctrlPr>
                              <a:rPr lang="zh-CN" altLang="en-US" i="1">
                                <a:latin typeface="Cambria Math" panose="02040503050406030204" pitchFamily="18" charset="0"/>
                                <a:ea typeface="+mj-ea"/>
                              </a:rPr>
                            </m:ctrlPr>
                          </m:dPr>
                          <m:e>
                            <m:r>
                              <a:rPr lang="zh-CN" altLang="en-US" i="1">
                                <a:latin typeface="Cambria Math" panose="02040503050406030204" pitchFamily="18" charset="0"/>
                                <a:ea typeface="+mj-ea"/>
                              </a:rPr>
                              <m:t>𝑖</m:t>
                            </m:r>
                          </m:e>
                        </m:d>
                      </m:sup>
                    </m:sSup>
                    <m:sSup>
                      <m:sSupPr>
                        <m:ctrlPr>
                          <a:rPr lang="zh-CN" altLang="zh-CN" i="1" kern="100">
                            <a:latin typeface="Cambria Math" panose="02040503050406030204" pitchFamily="18" charset="0"/>
                            <a:ea typeface="+mj-ea"/>
                          </a:rPr>
                        </m:ctrlPr>
                      </m:sSupPr>
                      <m:e>
                        <m:r>
                          <a:rPr lang="en-US" altLang="zh-CN" i="1" kern="100">
                            <a:latin typeface="Cambria Math" panose="02040503050406030204" pitchFamily="18" charset="0"/>
                            <a:ea typeface="+mj-ea"/>
                          </a:rPr>
                          <m:t>)</m:t>
                        </m:r>
                      </m:e>
                      <m:sup>
                        <m:r>
                          <a:rPr lang="en-US" altLang="zh-CN" i="1" kern="100">
                            <a:latin typeface="Cambria Math" panose="02040503050406030204" pitchFamily="18" charset="0"/>
                            <a:ea typeface="+mj-ea"/>
                          </a:rPr>
                          <m:t>2</m:t>
                        </m:r>
                      </m:sup>
                    </m:sSup>
                  </m:oMath>
                </a14:m>
                <a:r>
                  <a:rPr lang="en-US" altLang="zh-CN" kern="100" dirty="0">
                    <a:latin typeface="+mj-ea"/>
                    <a:ea typeface="+mj-ea"/>
                  </a:rPr>
                  <a:t> </a:t>
                </a:r>
              </a:p>
              <a:p>
                <a:pPr indent="266700" algn="just">
                  <a:lnSpc>
                    <a:spcPct val="150000"/>
                  </a:lnSpc>
                  <a:spcAft>
                    <a:spcPts val="0"/>
                  </a:spcAft>
                </a:pPr>
                <a:r>
                  <a:rPr lang="en-US" altLang="zh-CN" kern="100" dirty="0">
                    <a:latin typeface="+mj-ea"/>
                    <a:ea typeface="+mj-ea"/>
                  </a:rPr>
                  <a:t>(</a:t>
                </a:r>
                <a:r>
                  <a:rPr lang="zh-CN" altLang="zh-CN" kern="100" dirty="0">
                    <a:latin typeface="+mj-ea"/>
                    <a:ea typeface="+mj-ea"/>
                  </a:rPr>
                  <a:t>残差平方和</a:t>
                </a:r>
                <a:r>
                  <a:rPr lang="en-US" altLang="zh-CN" kern="100" dirty="0">
                    <a:latin typeface="+mj-ea"/>
                    <a:ea typeface="+mj-ea"/>
                  </a:rPr>
                  <a:t>) </a:t>
                </a:r>
                <a:r>
                  <a:rPr lang="zh-CN" altLang="zh-CN" kern="100" dirty="0">
                    <a:latin typeface="+mj-ea"/>
                    <a:ea typeface="+mj-ea"/>
                  </a:rPr>
                  <a:t>最小</a:t>
                </a:r>
              </a:p>
            </p:txBody>
          </p:sp>
        </mc:Choice>
        <mc:Fallback xmlns="">
          <p:sp>
            <p:nvSpPr>
              <p:cNvPr id="7" name="矩形 6"/>
              <p:cNvSpPr>
                <a:spLocks noRot="1" noChangeAspect="1" noMove="1" noResize="1" noEditPoints="1" noAdjustHandles="1" noChangeArrowheads="1" noChangeShapeType="1" noTextEdit="1"/>
              </p:cNvSpPr>
              <p:nvPr/>
            </p:nvSpPr>
            <p:spPr>
              <a:xfrm>
                <a:off x="564108" y="4238463"/>
                <a:ext cx="5167952" cy="1982659"/>
              </a:xfrm>
              <a:prstGeom prst="rect">
                <a:avLst/>
              </a:prstGeom>
              <a:blipFill rotWithShape="1">
                <a:blip r:embed="rId4"/>
                <a:stretch>
                  <a:fillRect l="-4" t="-24" r="11" b="-1856"/>
                </a:stretch>
              </a:blipFill>
            </p:spPr>
            <p:txBody>
              <a:bodyPr/>
              <a:lstStyle/>
              <a:p>
                <a:r>
                  <a:rPr lang="zh-CN" altLang="en-US">
                    <a:noFill/>
                  </a:rPr>
                  <a:t> </a:t>
                </a:r>
              </a:p>
            </p:txBody>
          </p:sp>
        </mc:Fallback>
      </mc:AlternateContent>
      <p:sp>
        <p:nvSpPr>
          <p:cNvPr id="11" name="矩形 10"/>
          <p:cNvSpPr/>
          <p:nvPr/>
        </p:nvSpPr>
        <p:spPr>
          <a:xfrm>
            <a:off x="6014114" y="1386249"/>
            <a:ext cx="6096000" cy="4524315"/>
          </a:xfrm>
          <a:prstGeom prst="rect">
            <a:avLst/>
          </a:prstGeom>
        </p:spPr>
        <p:txBody>
          <a:bodyPr>
            <a:spAutoFit/>
          </a:bodyPr>
          <a:lstStyle/>
          <a:p>
            <a:r>
              <a:rPr lang="zh-CN" altLang="en-US" b="1" dirty="0">
                <a:solidFill>
                  <a:srgbClr val="FF0000"/>
                </a:solidFill>
                <a:latin typeface="PT Sans" panose="020B0503020203020204"/>
              </a:rPr>
              <a:t> 损失函数</a:t>
            </a:r>
            <a:r>
              <a:rPr lang="en-US" altLang="zh-CN" dirty="0">
                <a:solidFill>
                  <a:srgbClr val="000000"/>
                </a:solidFill>
                <a:latin typeface="PT Sans" panose="020B0503020203020204"/>
              </a:rPr>
              <a:t>(Loss Function)</a:t>
            </a:r>
            <a:r>
              <a:rPr lang="zh-CN" altLang="en-US" dirty="0">
                <a:solidFill>
                  <a:srgbClr val="000000"/>
                </a:solidFill>
                <a:latin typeface="PT Sans" panose="020B0503020203020204"/>
              </a:rPr>
              <a:t>度量单样本预测的错误程度，损失函数值越小，模型就越好。常用的损失函数包括：</a:t>
            </a:r>
            <a:r>
              <a:rPr lang="en-US" altLang="zh-CN" dirty="0">
                <a:solidFill>
                  <a:srgbClr val="000000"/>
                </a:solidFill>
                <a:latin typeface="PT Sans" panose="020B0503020203020204"/>
              </a:rPr>
              <a:t>0-1</a:t>
            </a:r>
            <a:r>
              <a:rPr lang="zh-CN" altLang="en-US" dirty="0">
                <a:solidFill>
                  <a:srgbClr val="000000"/>
                </a:solidFill>
                <a:latin typeface="PT Sans" panose="020B0503020203020204"/>
              </a:rPr>
              <a:t>损失函数、平方损失函数、绝对损失函数、对数损失函数等。</a:t>
            </a:r>
            <a:endParaRPr lang="en-US" altLang="zh-CN" dirty="0">
              <a:solidFill>
                <a:srgbClr val="000000"/>
              </a:solidFill>
              <a:latin typeface="PT Sans" panose="020B0503020203020204"/>
            </a:endParaRPr>
          </a:p>
          <a:p>
            <a:endParaRPr lang="en-US" altLang="zh-CN" dirty="0">
              <a:solidFill>
                <a:srgbClr val="000000"/>
              </a:solidFill>
              <a:latin typeface="PT Sans" panose="020B0503020203020204"/>
            </a:endParaRPr>
          </a:p>
          <a:p>
            <a:r>
              <a:rPr lang="en-US" altLang="zh-CN" b="1" dirty="0">
                <a:solidFill>
                  <a:srgbClr val="000000"/>
                </a:solidFill>
                <a:latin typeface="PT Sans" panose="020B0503020203020204"/>
              </a:rPr>
              <a:t> </a:t>
            </a:r>
            <a:r>
              <a:rPr lang="zh-CN" altLang="en-US" b="1" dirty="0">
                <a:solidFill>
                  <a:srgbClr val="FF0000"/>
                </a:solidFill>
                <a:latin typeface="PT Sans" panose="020B0503020203020204"/>
              </a:rPr>
              <a:t>代价函数</a:t>
            </a:r>
            <a:r>
              <a:rPr lang="en-US" altLang="zh-CN" dirty="0">
                <a:solidFill>
                  <a:srgbClr val="000000"/>
                </a:solidFill>
                <a:latin typeface="PT Sans" panose="020B0503020203020204"/>
              </a:rPr>
              <a:t>(Cost Function)</a:t>
            </a:r>
            <a:r>
              <a:rPr lang="zh-CN" altLang="en-US" dirty="0">
                <a:solidFill>
                  <a:srgbClr val="000000"/>
                </a:solidFill>
                <a:latin typeface="PT Sans" panose="020B0503020203020204"/>
              </a:rPr>
              <a:t>度量全部样本集的平均误差。常用的代价函数包括均方误差、均方根误差、平均绝对误差等。</a:t>
            </a:r>
            <a:endParaRPr lang="en-US" altLang="zh-CN" dirty="0">
              <a:solidFill>
                <a:srgbClr val="000000"/>
              </a:solidFill>
              <a:latin typeface="PT Sans" panose="020B0503020203020204"/>
            </a:endParaRPr>
          </a:p>
          <a:p>
            <a:endParaRPr lang="en-US" altLang="zh-CN" dirty="0">
              <a:solidFill>
                <a:srgbClr val="000000"/>
              </a:solidFill>
              <a:latin typeface="PT Sans" panose="020B0503020203020204"/>
            </a:endParaRPr>
          </a:p>
          <a:p>
            <a:r>
              <a:rPr lang="en-US" altLang="zh-CN" b="1" dirty="0">
                <a:solidFill>
                  <a:srgbClr val="000000"/>
                </a:solidFill>
                <a:latin typeface="PT Sans" panose="020B0503020203020204"/>
              </a:rPr>
              <a:t> </a:t>
            </a:r>
            <a:r>
              <a:rPr lang="zh-CN" altLang="en-US" b="1" dirty="0">
                <a:solidFill>
                  <a:srgbClr val="FF0000"/>
                </a:solidFill>
                <a:latin typeface="PT Sans" panose="020B0503020203020204"/>
              </a:rPr>
              <a:t>目标函数</a:t>
            </a:r>
            <a:r>
              <a:rPr lang="en-US" altLang="zh-CN" dirty="0">
                <a:solidFill>
                  <a:srgbClr val="000000"/>
                </a:solidFill>
                <a:latin typeface="PT Sans" panose="020B0503020203020204"/>
              </a:rPr>
              <a:t>(Object Function)</a:t>
            </a:r>
            <a:r>
              <a:rPr lang="zh-CN" altLang="en-US" dirty="0">
                <a:solidFill>
                  <a:srgbClr val="000000"/>
                </a:solidFill>
                <a:latin typeface="PT Sans" panose="020B0503020203020204"/>
              </a:rPr>
              <a:t>代价函数和正则化函数，最终要优化的函数。</a:t>
            </a:r>
            <a:endParaRPr lang="zh-CN" altLang="en-US" dirty="0"/>
          </a:p>
        </p:txBody>
      </p:sp>
      <p:sp>
        <p:nvSpPr>
          <p:cNvPr id="14" name="Rectangle 1"/>
          <p:cNvSpPr>
            <a:spLocks noChangeArrowheads="1"/>
          </p:cNvSpPr>
          <p:nvPr/>
        </p:nvSpPr>
        <p:spPr bwMode="auto">
          <a:xfrm>
            <a:off x="271749" y="6516278"/>
            <a:ext cx="119202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备注：损失函数的系数1/2是为了便于计算，使对平方项求导后的常数系数为1，这样在形式上稍微简单一些。有些教科书把系数设为1/2，有些设置为1，这些都不影响结果。</a:t>
            </a:r>
            <a:r>
              <a:rPr kumimoji="0" lang="zh-CN" altLang="zh-CN" sz="400" b="0" i="0" u="none" strike="noStrike" cap="none" normalizeH="0" baseline="0" dirty="0">
                <a:ln>
                  <a:noFill/>
                </a:ln>
                <a:solidFill>
                  <a:srgbClr val="FF0000"/>
                </a:solidFill>
                <a:effectLst/>
              </a:rPr>
              <a:t> </a:t>
            </a:r>
            <a:endParaRPr kumimoji="0" lang="zh-CN" altLang="zh-CN" sz="1800" b="0" i="0" u="none" strike="noStrike" cap="none" normalizeH="0" baseline="0" dirty="0">
              <a:ln>
                <a:noFill/>
              </a:ln>
              <a:solidFill>
                <a:srgbClr val="FF0000"/>
              </a:solidFill>
              <a:effectLst/>
            </a:endParaRPr>
          </a:p>
        </p:txBody>
      </p:sp>
      <mc:AlternateContent xmlns:mc="http://schemas.openxmlformats.org/markup-compatibility/2006" xmlns:a14="http://schemas.microsoft.com/office/drawing/2010/main">
        <mc:Choice Requires="a14">
          <p:sp>
            <p:nvSpPr>
              <p:cNvPr id="17" name="矩形 16"/>
              <p:cNvSpPr/>
              <p:nvPr/>
            </p:nvSpPr>
            <p:spPr>
              <a:xfrm>
                <a:off x="627797" y="2838141"/>
                <a:ext cx="6096000" cy="1383969"/>
              </a:xfrm>
              <a:prstGeom prst="rect">
                <a:avLst/>
              </a:prstGeom>
            </p:spPr>
            <p:txBody>
              <a:bodyPr>
                <a:spAutoFit/>
              </a:bodyPr>
              <a:lstStyle/>
              <a:p>
                <a:pPr>
                  <a:spcBef>
                    <a:spcPts val="900"/>
                  </a:spcBef>
                  <a:spcAft>
                    <a:spcPts val="900"/>
                  </a:spcAft>
                </a:pPr>
                <a:r>
                  <a:rPr lang="en-US" altLang="zh-CN" dirty="0" err="1">
                    <a:latin typeface="+mj-ea"/>
                    <a:ea typeface="+mj-ea"/>
                    <a:cs typeface="Times New Roman" panose="02020603050405020304" pitchFamily="18" charset="0"/>
                  </a:rPr>
                  <a:t>损失函数采用平方和损失</a:t>
                </a:r>
                <a:r>
                  <a:rPr lang="en-US" altLang="zh-CN" dirty="0">
                    <a:latin typeface="+mj-ea"/>
                    <a:ea typeface="+mj-ea"/>
                    <a:cs typeface="Times New Roman" panose="02020603050405020304" pitchFamily="18" charset="0"/>
                  </a:rPr>
                  <a:t>：</a:t>
                </a:r>
              </a:p>
              <a:p>
                <a:pPr>
                  <a:spcBef>
                    <a:spcPts val="900"/>
                  </a:spcBef>
                  <a:spcAft>
                    <a:spcPts val="900"/>
                  </a:spcAft>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mj-ea"/>
                          <a:cs typeface="Times New Roman" panose="02020603050405020304" pitchFamily="18" charset="0"/>
                        </a:rPr>
                        <m:t>𝑙</m:t>
                      </m:r>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𝑥</m:t>
                          </m:r>
                        </m:e>
                        <m: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sup>
                      </m:sSup>
                      <m:r>
                        <a:rPr lang="en-US" altLang="zh-CN" i="1">
                          <a:latin typeface="Cambria Math" panose="02040503050406030204" pitchFamily="18" charset="0"/>
                          <a:ea typeface="+mj-ea"/>
                          <a:cs typeface="Times New Roman" panose="02020603050405020304" pitchFamily="18" charset="0"/>
                        </a:rPr>
                        <m:t>)=</m:t>
                      </m:r>
                      <m:f>
                        <m:fPr>
                          <m:ctrlPr>
                            <a:rPr lang="zh-CN" altLang="zh-CN" i="1">
                              <a:latin typeface="Cambria Math" panose="02040503050406030204" pitchFamily="18" charset="0"/>
                              <a:ea typeface="+mj-ea"/>
                              <a:cs typeface="Times New Roman" panose="02020603050405020304" pitchFamily="18" charset="0"/>
                            </a:rPr>
                          </m:ctrlPr>
                        </m:fPr>
                        <m:num>
                          <m:r>
                            <a:rPr lang="en-US" altLang="zh-CN" i="1">
                              <a:latin typeface="Cambria Math" panose="02040503050406030204" pitchFamily="18" charset="0"/>
                              <a:ea typeface="+mj-ea"/>
                              <a:cs typeface="Times New Roman" panose="02020603050405020304" pitchFamily="18" charset="0"/>
                            </a:rPr>
                            <m:t>1</m:t>
                          </m:r>
                        </m:num>
                        <m:den>
                          <m:r>
                            <a:rPr lang="en-US" altLang="zh-CN" i="1">
                              <a:latin typeface="Cambria Math" panose="02040503050406030204" pitchFamily="18" charset="0"/>
                              <a:ea typeface="+mj-ea"/>
                              <a:cs typeface="Times New Roman" panose="02020603050405020304" pitchFamily="18" charset="0"/>
                            </a:rPr>
                            <m:t>2</m:t>
                          </m:r>
                        </m:den>
                      </m:f>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h</m:t>
                      </m:r>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𝑥</m:t>
                          </m:r>
                        </m:e>
                        <m: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sup>
                      </m:sSup>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𝑦</m:t>
                          </m:r>
                        </m:e>
                        <m: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sup>
                      </m:sSup>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m:t>
                          </m:r>
                        </m:e>
                        <m:sup>
                          <m:r>
                            <a:rPr lang="en-US" altLang="zh-CN" i="1">
                              <a:latin typeface="Cambria Math" panose="02040503050406030204" pitchFamily="18" charset="0"/>
                              <a:ea typeface="+mj-ea"/>
                              <a:cs typeface="Times New Roman" panose="02020603050405020304" pitchFamily="18" charset="0"/>
                            </a:rPr>
                            <m:t>2</m:t>
                          </m:r>
                        </m:sup>
                      </m:sSup>
                    </m:oMath>
                  </m:oMathPara>
                </a14:m>
                <a:endParaRPr lang="zh-CN" altLang="zh-CN" dirty="0">
                  <a:latin typeface="+mj-ea"/>
                  <a:ea typeface="+mj-ea"/>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627797" y="2838141"/>
                <a:ext cx="6096000" cy="1383969"/>
              </a:xfrm>
              <a:prstGeom prst="rect">
                <a:avLst/>
              </a:prstGeom>
              <a:blipFill rotWithShape="1">
                <a:blip r:embed="rId5"/>
                <a:stretch>
                  <a:fillRect l="-7" t="-24" r="7" b="46"/>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422400" y="5595700"/>
            <a:ext cx="5423280" cy="748988"/>
          </a:xfrm>
          <a:prstGeom prst="rect">
            <a:avLst/>
          </a:prstGeom>
          <a:noFill/>
        </p:spPr>
        <p:txBody>
          <a:bodyPr wrap="none" rtlCol="0">
            <a:spAutoFit/>
          </a:bodyPr>
          <a:lstStyle/>
          <a:p>
            <a:r>
              <a:rPr lang="en-US" sz="4265" dirty="0"/>
              <a:t>How to choose     ‘s ?</a:t>
            </a:r>
          </a:p>
        </p:txBody>
      </p:sp>
      <p:sp>
        <p:nvSpPr>
          <p:cNvPr id="2" name="TextBox 1"/>
          <p:cNvSpPr txBox="1"/>
          <p:nvPr/>
        </p:nvSpPr>
        <p:spPr>
          <a:xfrm>
            <a:off x="358303" y="97813"/>
            <a:ext cx="3484864" cy="830997"/>
          </a:xfrm>
          <a:prstGeom prst="rect">
            <a:avLst/>
          </a:prstGeom>
          <a:noFill/>
        </p:spPr>
        <p:txBody>
          <a:bodyPr wrap="none" rtlCol="0">
            <a:spAutoFit/>
          </a:bodyPr>
          <a:lstStyle/>
          <a:p>
            <a:pPr algn="ctr"/>
            <a:r>
              <a:rPr lang="en-US" sz="4800" dirty="0"/>
              <a:t>Training Set</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83951" y="3975869"/>
            <a:ext cx="4502775" cy="626555"/>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69721" y="4821685"/>
            <a:ext cx="420820" cy="537715"/>
          </a:xfrm>
          <a:prstGeom prst="rect">
            <a:avLst/>
          </a:prstGeom>
        </p:spPr>
      </p:pic>
      <p:sp>
        <p:nvSpPr>
          <p:cNvPr id="10" name="TextBox 9"/>
          <p:cNvSpPr txBox="1"/>
          <p:nvPr/>
        </p:nvSpPr>
        <p:spPr>
          <a:xfrm>
            <a:off x="466726" y="3861424"/>
            <a:ext cx="3047629" cy="748988"/>
          </a:xfrm>
          <a:prstGeom prst="rect">
            <a:avLst/>
          </a:prstGeom>
          <a:noFill/>
        </p:spPr>
        <p:txBody>
          <a:bodyPr wrap="none" rtlCol="0">
            <a:spAutoFit/>
          </a:bodyPr>
          <a:lstStyle/>
          <a:p>
            <a:r>
              <a:rPr lang="en-US" sz="4265" dirty="0"/>
              <a:t>Hypothesis:</a:t>
            </a:r>
          </a:p>
        </p:txBody>
      </p:sp>
      <p:sp>
        <p:nvSpPr>
          <p:cNvPr id="11" name="TextBox 10"/>
          <p:cNvSpPr txBox="1"/>
          <p:nvPr/>
        </p:nvSpPr>
        <p:spPr>
          <a:xfrm>
            <a:off x="1907261" y="4775183"/>
            <a:ext cx="6664004" cy="748988"/>
          </a:xfrm>
          <a:prstGeom prst="rect">
            <a:avLst/>
          </a:prstGeom>
          <a:noFill/>
        </p:spPr>
        <p:txBody>
          <a:bodyPr wrap="none" rtlCol="0">
            <a:spAutoFit/>
          </a:bodyPr>
          <a:lstStyle/>
          <a:p>
            <a:r>
              <a:rPr lang="en-US" sz="4265" dirty="0"/>
              <a:t>‘s:      Parameters</a:t>
            </a:r>
            <a:r>
              <a:rPr lang="zh-CN" altLang="en-US" sz="4265" dirty="0"/>
              <a:t>（参数）</a:t>
            </a:r>
            <a:endParaRPr lang="en-US" sz="4265" dirty="0"/>
          </a:p>
        </p:txBody>
      </p:sp>
      <p:pic>
        <p:nvPicPr>
          <p:cNvPr id="13" name="Picture 12"/>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298902" y="5760471"/>
            <a:ext cx="420820" cy="537715"/>
          </a:xfrm>
          <a:prstGeom prst="rect">
            <a:avLst/>
          </a:prstGeom>
        </p:spPr>
      </p:pic>
      <p:graphicFrame>
        <p:nvGraphicFramePr>
          <p:cNvPr id="14" name="Table 13"/>
          <p:cNvGraphicFramePr>
            <a:graphicFrameLocks noGrp="1"/>
          </p:cNvGraphicFramePr>
          <p:nvPr/>
        </p:nvGraphicFramePr>
        <p:xfrm>
          <a:off x="4301441" y="223906"/>
          <a:ext cx="7720839" cy="3474720"/>
        </p:xfrm>
        <a:graphic>
          <a:graphicData uri="http://schemas.openxmlformats.org/drawingml/2006/table">
            <a:tbl>
              <a:tblPr>
                <a:tableStyleId>{2D5ABB26-0587-4C30-8999-92F81FD0307C}</a:tableStyleId>
              </a:tblPr>
              <a:tblGrid>
                <a:gridCol w="3461065">
                  <a:extLst>
                    <a:ext uri="{9D8B030D-6E8A-4147-A177-3AD203B41FA5}">
                      <a16:colId xmlns:a16="http://schemas.microsoft.com/office/drawing/2014/main" val="20000"/>
                    </a:ext>
                  </a:extLst>
                </a:gridCol>
                <a:gridCol w="4259774">
                  <a:extLst>
                    <a:ext uri="{9D8B030D-6E8A-4147-A177-3AD203B41FA5}">
                      <a16:colId xmlns:a16="http://schemas.microsoft.com/office/drawing/2014/main" val="20001"/>
                    </a:ext>
                  </a:extLst>
                </a:gridCol>
              </a:tblGrid>
              <a:tr h="985520">
                <a:tc>
                  <a:txBody>
                    <a:bodyPr/>
                    <a:lstStyle/>
                    <a:p>
                      <a:pPr algn="ctr" fontAlgn="b"/>
                      <a:r>
                        <a:rPr lang="en-US" sz="3200" b="1" u="none" strike="noStrike" dirty="0">
                          <a:effectLst/>
                        </a:rPr>
                        <a:t>Size in</a:t>
                      </a:r>
                      <a:r>
                        <a:rPr lang="en-US" sz="3200" b="1" u="none" strike="noStrike" baseline="0" dirty="0">
                          <a:effectLst/>
                        </a:rPr>
                        <a:t> </a:t>
                      </a:r>
                      <a:r>
                        <a:rPr lang="en-US" sz="3200" b="1" u="none" strike="noStrike" dirty="0">
                          <a:effectLst/>
                        </a:rPr>
                        <a:t>feet</a:t>
                      </a:r>
                      <a:r>
                        <a:rPr lang="en-US" sz="3200" b="1" u="none" strike="noStrike" baseline="30000" dirty="0">
                          <a:effectLst/>
                        </a:rPr>
                        <a:t>2</a:t>
                      </a:r>
                      <a:r>
                        <a:rPr lang="en-US" sz="3200" b="1" u="none" strike="noStrike" dirty="0">
                          <a:effectLst/>
                        </a:rPr>
                        <a:t> (</a:t>
                      </a:r>
                      <a:r>
                        <a:rPr lang="en-US" sz="3200" b="0" u="none" strike="noStrike" dirty="0">
                          <a:effectLst/>
                        </a:rPr>
                        <a:t>x</a:t>
                      </a:r>
                      <a:r>
                        <a:rPr lang="en-US" sz="3200" b="1" u="none" strike="noStrike" dirty="0">
                          <a:effectLst/>
                        </a:rPr>
                        <a:t>)</a:t>
                      </a:r>
                      <a:endParaRPr lang="en-US" sz="3200" b="1" i="0" u="none" strike="noStrike" dirty="0">
                        <a:solidFill>
                          <a:srgbClr val="000000"/>
                        </a:solidFill>
                        <a:effectLst/>
                        <a:latin typeface="Calibri"/>
                      </a:endParaRPr>
                    </a:p>
                  </a:txBody>
                  <a:tcPr marL="10160" marR="10160" marT="1016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3200" b="1" u="none" strike="noStrike" dirty="0">
                          <a:effectLst/>
                        </a:rPr>
                        <a:t>Price ($) in 1000's (</a:t>
                      </a:r>
                      <a:r>
                        <a:rPr lang="en-US" sz="3200" b="0" u="none" strike="noStrike" dirty="0">
                          <a:effectLst/>
                        </a:rPr>
                        <a:t>y</a:t>
                      </a:r>
                      <a:r>
                        <a:rPr lang="en-US" sz="3200" b="1" u="none" strike="noStrike" dirty="0">
                          <a:effectLst/>
                        </a:rPr>
                        <a:t>)</a:t>
                      </a:r>
                      <a:endParaRPr lang="en-US" sz="3200" b="1" i="0" u="none" strike="noStrike" dirty="0">
                        <a:solidFill>
                          <a:srgbClr val="000000"/>
                        </a:solidFill>
                        <a:effectLst/>
                        <a:latin typeface="Calibri"/>
                      </a:endParaRPr>
                    </a:p>
                  </a:txBody>
                  <a:tcPr marL="10160" marR="10160" marT="1016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7840">
                <a:tc>
                  <a:txBody>
                    <a:bodyPr/>
                    <a:lstStyle/>
                    <a:p>
                      <a:pPr algn="ctr" fontAlgn="b"/>
                      <a:r>
                        <a:rPr lang="en-US" sz="3200" u="none" strike="noStrike" dirty="0">
                          <a:effectLst/>
                        </a:rPr>
                        <a:t>2104</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3200" b="0" i="0" u="none" strike="noStrike" dirty="0">
                          <a:solidFill>
                            <a:schemeClr val="tx1"/>
                          </a:solidFill>
                          <a:effectLst/>
                          <a:latin typeface="+mn-lt"/>
                        </a:rPr>
                        <a:t>460</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97840">
                <a:tc>
                  <a:txBody>
                    <a:bodyPr/>
                    <a:lstStyle/>
                    <a:p>
                      <a:pPr algn="ctr" fontAlgn="b"/>
                      <a:r>
                        <a:rPr lang="en-US" sz="3200" u="none" strike="noStrike" dirty="0">
                          <a:effectLst/>
                        </a:rPr>
                        <a:t>1416</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232</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497840">
                <a:tc>
                  <a:txBody>
                    <a:bodyPr/>
                    <a:lstStyle/>
                    <a:p>
                      <a:pPr algn="ctr" fontAlgn="b"/>
                      <a:r>
                        <a:rPr lang="en-US" sz="3200" u="none" strike="noStrike" dirty="0">
                          <a:effectLst/>
                        </a:rPr>
                        <a:t>1534</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315</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97840">
                <a:tc>
                  <a:txBody>
                    <a:bodyPr/>
                    <a:lstStyle/>
                    <a:p>
                      <a:pPr algn="ctr" fontAlgn="b"/>
                      <a:r>
                        <a:rPr lang="en-US" sz="3200" u="none" strike="noStrike" dirty="0">
                          <a:effectLst/>
                        </a:rPr>
                        <a:t>852</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178</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97840">
                <a:tc>
                  <a:txBody>
                    <a:bodyPr/>
                    <a:lstStyle/>
                    <a:p>
                      <a:pPr algn="ctr" fontAlgn="b"/>
                      <a:r>
                        <a:rPr lang="en-US" sz="3200" u="none" strike="noStrike" dirty="0">
                          <a:effectLst/>
                        </a:rPr>
                        <a:t>…</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j := \theta_j - \alpha \frac{\partial}{\partial \theta_j} J(\theta)&#10;$&#10;&#10;\end{document}"/>
  <p:tag name="IGUANATEXSIZE" val="32"/>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32"/>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displaystyle&#10;\min_\theta J(\theta)&#10;$&#10;&#10;\end{document}"/>
  <p:tag name="IGUANATEXSIZE" val="24"/>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3}&#10;$&#10;&#10;\end{document}"/>
  <p:tag name="IGUANATEXSIZE" val="2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0 + \theta_1 x + \theta_2 x^2&#10;$&#10;&#10;\end{document}"/>
  <p:tag name="IGUANATEXSIZE" val="24"/>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0 + \theta_1 x + \theta_2 x^2 + \theta_3 x^3&#10;$&#10;&#10;\end{document}"/>
  <p:tag name="IGUANATEXSIZE" val="24"/>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x) = \theta_0 + \theta_1 x_1 + \theta_2 x_2 + \theta_3 x_3&#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 \theta_0 + \theta_1 (size) + \theta_2 (size)^2 + \theta_3 (size)^3&#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 = (size)&#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 = (size)^2&#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 = (size)^3&#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10;$&#10;% \delta_i^{(l)} = \left(\sum_j W_{ji}^{(l)} \delta_j^{(l+1)}\right) f'(z_i^{(l)})&#10;&#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theta_1$&#10;&#10;% \delta_i^{(l)} = \left(\sum_j W_{ji}^{(l)} \delta_j^{(l+1)}\right) f'(z_i^{(l)})&#10;&#10;&#10;&#10;\end{document}"/>
  <p:tag name="IGUANATEXSIZE" val="3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5359</Words>
  <Application>Microsoft Macintosh PowerPoint</Application>
  <PresentationFormat>宽屏</PresentationFormat>
  <Paragraphs>429</Paragraphs>
  <Slides>52</Slides>
  <Notes>33</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52</vt:i4>
      </vt:variant>
    </vt:vector>
  </HeadingPairs>
  <TitlesOfParts>
    <vt:vector size="70" baseType="lpstr">
      <vt:lpstr>-apple-system</vt:lpstr>
      <vt:lpstr>宋体</vt:lpstr>
      <vt:lpstr>微软雅黑</vt:lpstr>
      <vt:lpstr>KaTeX_Main</vt:lpstr>
      <vt:lpstr>KaTeX_Math</vt:lpstr>
      <vt:lpstr>Arial</vt:lpstr>
      <vt:lpstr>Calibri</vt:lpstr>
      <vt:lpstr>Cambria</vt:lpstr>
      <vt:lpstr>Cambria Math</vt:lpstr>
      <vt:lpstr>Impact</vt:lpstr>
      <vt:lpstr>Open Sans</vt:lpstr>
      <vt:lpstr>Optima-Regular</vt:lpstr>
      <vt:lpstr>PT Sans</vt:lpstr>
      <vt:lpstr>Symbol</vt:lpstr>
      <vt:lpstr>Times New Roman</vt:lpstr>
      <vt:lpstr>Verdana</vt:lpstr>
      <vt:lpstr>Wingdings</vt:lpstr>
      <vt:lpstr>默认设计模板</vt:lpstr>
      <vt:lpstr>机器学习基础- 线性回归  霍光煜 信息学院 </vt:lpstr>
      <vt:lpstr>本章目录</vt:lpstr>
      <vt:lpstr>1. 线性回归</vt:lpstr>
      <vt:lpstr>回归的概念</vt:lpstr>
      <vt:lpstr>线性回归-概念</vt:lpstr>
      <vt:lpstr>线性回归-符号约定</vt:lpstr>
      <vt:lpstr>线性回归-算法流程</vt:lpstr>
      <vt:lpstr>线性回归-算法流程</vt:lpstr>
      <vt:lpstr>PowerPoint 演示文稿</vt:lpstr>
      <vt:lpstr>PowerPoint 演示文稿</vt:lpstr>
      <vt:lpstr>PowerPoint 演示文稿</vt:lpstr>
      <vt:lpstr>PowerPoint 演示文稿</vt:lpstr>
      <vt:lpstr>PowerPoint 演示文稿</vt:lpstr>
      <vt:lpstr>线性回归-最小二乘法(LSM)</vt:lpstr>
      <vt:lpstr>线性回归-最小二乘法(LSM)</vt:lpstr>
      <vt:lpstr>1. 线性回归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数据归一化/标准化</vt:lpstr>
      <vt:lpstr>数据归一化/标准化</vt:lpstr>
      <vt:lpstr>数据归一化/标准化</vt:lpstr>
      <vt:lpstr>3. 正则化</vt:lpstr>
      <vt:lpstr>过拟合和欠拟合</vt:lpstr>
      <vt:lpstr>过拟合的处理</vt:lpstr>
      <vt:lpstr>PowerPoint 演示文稿</vt:lpstr>
      <vt:lpstr>欠拟合的处理</vt:lpstr>
      <vt:lpstr>正则化</vt:lpstr>
      <vt:lpstr>正则化</vt:lpstr>
      <vt:lpstr>4. 回归的评价指标</vt:lpstr>
      <vt:lpstr>回归的评价指标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365VIP</cp:lastModifiedBy>
  <cp:revision>3152</cp:revision>
  <cp:lastPrinted>2024-09-22T10:14:07Z</cp:lastPrinted>
  <dcterms:created xsi:type="dcterms:W3CDTF">2024-09-22T10:14:07Z</dcterms:created>
  <dcterms:modified xsi:type="dcterms:W3CDTF">2025-01-10T02:33:40Z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97D93A142B02F4188663EF6627A50C42_42</vt:lpwstr>
  </property>
</Properties>
</file>